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9"/>
  </p:notesMasterIdLst>
  <p:sldIdLst>
    <p:sldId id="508" r:id="rId2"/>
    <p:sldId id="543" r:id="rId3"/>
    <p:sldId id="539" r:id="rId4"/>
    <p:sldId id="544" r:id="rId5"/>
    <p:sldId id="540" r:id="rId6"/>
    <p:sldId id="542" r:id="rId7"/>
    <p:sldId id="545" r:id="rId8"/>
  </p:sldIdLst>
  <p:sldSz cx="12192000" cy="6858000"/>
  <p:notesSz cx="7004050" cy="929005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v Lazar" initials="Z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404040"/>
    <a:srgbClr val="3297FE"/>
    <a:srgbClr val="D1DFFB"/>
    <a:srgbClr val="CCCCFF"/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907" autoAdjust="0"/>
    <p:restoredTop sz="88364" autoAdjust="0"/>
  </p:normalViewPr>
  <p:slideViewPr>
    <p:cSldViewPr>
      <p:cViewPr varScale="1">
        <p:scale>
          <a:sx n="98" d="100"/>
          <a:sy n="98" d="100"/>
        </p:scale>
        <p:origin x="58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2506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68962" y="0"/>
            <a:ext cx="3035088" cy="46450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22" y="0"/>
            <a:ext cx="3035088" cy="46450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6CD5611-3368-4E73-931B-69C8D7C87B10}" type="datetimeFigureOut">
              <a:rPr lang="he-IL" smtClean="0"/>
              <a:t>י"ג/אלול/תשפ"ג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6913"/>
            <a:ext cx="61944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6" y="4412774"/>
            <a:ext cx="5603240" cy="4180522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68962" y="8823935"/>
            <a:ext cx="3035088" cy="46450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22" y="8823935"/>
            <a:ext cx="3035088" cy="46450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A0070BB-F540-447F-95E9-37BC7236A4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3068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94425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70BB-F540-447F-95E9-37BC7236A443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0521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D6903CE-411F-4B4C-BCFA-356F35ABE36A}" type="datetimeFigureOut">
              <a:rPr lang="he-IL" smtClean="0"/>
              <a:t>י"ג/אלול/תשפ"ג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4C67D29-94F1-48E7-8C0D-11BBBB68805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734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D6903CE-411F-4B4C-BCFA-356F35ABE36A}" type="datetimeFigureOut">
              <a:rPr lang="he-IL" smtClean="0"/>
              <a:t>י"ג/אלול/תשפ"ג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4C67D29-94F1-48E7-8C0D-11BBBB68805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6101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D6903CE-411F-4B4C-BCFA-356F35ABE36A}" type="datetimeFigureOut">
              <a:rPr lang="he-IL" smtClean="0"/>
              <a:t>י"ג/אלול/תשפ"ג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4C67D29-94F1-48E7-8C0D-11BBBB68805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216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20688"/>
            <a:ext cx="10972800" cy="79695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9492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1913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073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D6903CE-411F-4B4C-BCFA-356F35ABE36A}" type="datetimeFigureOut">
              <a:rPr lang="he-IL" smtClean="0"/>
              <a:t>י"ג/אלול/תשפ"ג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4C67D29-94F1-48E7-8C0D-11BBBB68805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0325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D6903CE-411F-4B4C-BCFA-356F35ABE36A}" type="datetimeFigureOut">
              <a:rPr lang="he-IL" smtClean="0"/>
              <a:t>י"ג/אלול/תשפ"ג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4C67D29-94F1-48E7-8C0D-11BBBB68805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464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D6903CE-411F-4B4C-BCFA-356F35ABE36A}" type="datetimeFigureOut">
              <a:rPr lang="he-IL" smtClean="0"/>
              <a:t>י"ג/אלול/תשפ"ג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4C67D29-94F1-48E7-8C0D-11BBBB68805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097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415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D6903CE-411F-4B4C-BCFA-356F35ABE36A}" type="datetimeFigureOut">
              <a:rPr lang="he-IL" smtClean="0"/>
              <a:t>י"ג/אלול/תשפ"ג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4C67D29-94F1-48E7-8C0D-11BBBB68805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4208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22972"/>
            <a:ext cx="10972800" cy="646331"/>
          </a:xfrm>
          <a:prstGeom prst="rect">
            <a:avLst/>
          </a:prstGeom>
        </p:spPr>
        <p:txBody>
          <a:bodyPr vert="horz" lIns="91440" tIns="45720" rIns="91440" bIns="45720" rtlCol="1" anchor="ctr">
            <a:spAutoFit/>
          </a:bodyPr>
          <a:lstStyle/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91AF2F2-DDE7-D737-7A4F-1769964FAD8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844" y="5754167"/>
            <a:ext cx="547112" cy="82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6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3600" b="1" kern="1200">
          <a:solidFill>
            <a:srgbClr val="002060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URAN - Infrastructure projects in Israel, great worldwide opportunities. Global projects world.">
            <a:extLst>
              <a:ext uri="{FF2B5EF4-FFF2-40B4-BE49-F238E27FC236}">
                <a16:creationId xmlns:a16="http://schemas.microsoft.com/office/drawing/2014/main" id="{709E2152-AAA7-A436-AE5E-402B44C7D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1882084F-DF74-6063-1DE1-5399CB507379}"/>
              </a:ext>
            </a:extLst>
          </p:cNvPr>
          <p:cNvSpPr/>
          <p:nvPr/>
        </p:nvSpPr>
        <p:spPr>
          <a:xfrm>
            <a:off x="467303" y="0"/>
            <a:ext cx="4908617" cy="4951629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LID4096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679" y="260648"/>
            <a:ext cx="4213217" cy="2985433"/>
          </a:xfrm>
        </p:spPr>
        <p:txBody>
          <a:bodyPr wrap="square" anchor="t">
            <a:spAutoFit/>
          </a:bodyPr>
          <a:lstStyle/>
          <a:p>
            <a:pPr algn="l" rtl="0"/>
            <a:r>
              <a:rPr lang="en-US" sz="4800" b="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David" pitchFamily="34" charset="-79"/>
              </a:rPr>
              <a:t>Infrastructure Outlook</a:t>
            </a:r>
            <a:br>
              <a:rPr lang="en-US" sz="4800" b="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David" pitchFamily="34" charset="-79"/>
              </a:rPr>
            </a:br>
            <a:b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David" pitchFamily="34" charset="-79"/>
              </a:rPr>
            </a:br>
            <a:br>
              <a:rPr lang="en-US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David" pitchFamily="34" charset="-79"/>
              </a:rPr>
            </a:b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David" pitchFamily="34" charset="-79"/>
              </a:rPr>
              <a:t>August 2023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04" y="4739041"/>
            <a:ext cx="1130594" cy="171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19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ACEB568-D417-9B35-1995-533426428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36897"/>
            <a:ext cx="11175032" cy="646331"/>
          </a:xfrm>
        </p:spPr>
        <p:txBody>
          <a:bodyPr/>
          <a:lstStyle/>
          <a:p>
            <a:pPr rtl="0"/>
            <a:r>
              <a:rPr lang="he-IL" dirty="0"/>
              <a:t>"</a:t>
            </a:r>
            <a:r>
              <a:rPr lang="en-US" dirty="0"/>
              <a:t>Infrastructure For Growth 2023</a:t>
            </a:r>
            <a:r>
              <a:rPr lang="he-IL" dirty="0"/>
              <a:t>"</a:t>
            </a:r>
            <a:endParaRPr lang="LID4096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86C362-057F-B495-ABB1-7D6A9D4A58D4}"/>
              </a:ext>
            </a:extLst>
          </p:cNvPr>
          <p:cNvSpPr txBox="1"/>
          <p:nvPr/>
        </p:nvSpPr>
        <p:spPr>
          <a:xfrm>
            <a:off x="177704" y="806731"/>
            <a:ext cx="10886848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Multi-year programs and outline for the development of Israel’s infrastructures. 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Compiled by the Prime Minister's Office, the Ministry of Finance, with the help of all government ministries, and government companies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 list of infrastructure projects valued at more than 100 million NIS, construction to begin in the next 5 years.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Projects budgeted or approved by government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Several projects not yet approved, but examined financially -  high probability for approval in the next 5 years.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Transparent and concentrated presentation of all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significant investments in infrastructure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 the country, funding and implementation methods, and implementation timetables. 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This will encourage the entry of private investments and knowhow from Israel and around the world, increase competition, improve quality, and lower prices. 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This is a governmental examination of the projects from a broad and strategic perspective, to  help coordinate and improve planning and implementation 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proposed plans are the result of the work of many government entities: government ministries, government departments and government companies that appear in the program, the Prime Minister's Office, the Ministry of Finance</a:t>
            </a:r>
          </a:p>
        </p:txBody>
      </p:sp>
    </p:spTree>
    <p:extLst>
      <p:ext uri="{BB962C8B-B14F-4D97-AF65-F5344CB8AC3E}">
        <p14:creationId xmlns:p14="http://schemas.microsoft.com/office/powerpoint/2010/main" val="2056360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ACEB568-D417-9B35-1995-533426428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36897"/>
            <a:ext cx="11175032" cy="646331"/>
          </a:xfrm>
        </p:spPr>
        <p:txBody>
          <a:bodyPr/>
          <a:lstStyle/>
          <a:p>
            <a:pPr rtl="0"/>
            <a:r>
              <a:rPr lang="en-US"/>
              <a:t>Government commitment </a:t>
            </a:r>
            <a:r>
              <a:rPr lang="en-US" dirty="0"/>
              <a:t>to infrastructure spending</a:t>
            </a:r>
            <a:endParaRPr lang="LID4096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0CF04C0-01D5-ADF4-7C01-BAF6CDFF13C4}"/>
              </a:ext>
            </a:extLst>
          </p:cNvPr>
          <p:cNvSpPr txBox="1"/>
          <p:nvPr/>
        </p:nvSpPr>
        <p:spPr>
          <a:xfrm>
            <a:off x="263352" y="6430293"/>
            <a:ext cx="404624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100" dirty="0">
                <a:latin typeface="Roboto "/>
              </a:rPr>
              <a:t>Source : Ministry of Finance</a:t>
            </a:r>
            <a:endParaRPr lang="he-IL" sz="1100" dirty="0">
              <a:latin typeface="Roboto "/>
            </a:endParaRPr>
          </a:p>
        </p:txBody>
      </p:sp>
      <p:sp>
        <p:nvSpPr>
          <p:cNvPr id="11" name="תיבת טקסט 21">
            <a:extLst>
              <a:ext uri="{FF2B5EF4-FFF2-40B4-BE49-F238E27FC236}">
                <a16:creationId xmlns:a16="http://schemas.microsoft.com/office/drawing/2014/main" id="{495E9B9D-5701-E7A7-A011-C6CC686C2E1C}"/>
              </a:ext>
            </a:extLst>
          </p:cNvPr>
          <p:cNvSpPr txBox="1"/>
          <p:nvPr/>
        </p:nvSpPr>
        <p:spPr>
          <a:xfrm>
            <a:off x="9912424" y="2060848"/>
            <a:ext cx="2129304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$60b </a:t>
            </a:r>
          </a:p>
          <a:p>
            <a:pPr algn="ctr" rtl="0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new infrastructure projects with approved budgets or PPP  - tenders in 2023 - 2027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 rtl="0">
              <a:defRPr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1B7086-FCFB-4069-0050-00FE95F70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4238"/>
            <a:ext cx="9771428" cy="5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77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ACEB568-D417-9B35-1995-533426428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36897"/>
            <a:ext cx="11175032" cy="646331"/>
          </a:xfrm>
        </p:spPr>
        <p:txBody>
          <a:bodyPr/>
          <a:lstStyle/>
          <a:p>
            <a:pPr rtl="0"/>
            <a:r>
              <a:rPr lang="he-IL" dirty="0"/>
              <a:t>"</a:t>
            </a:r>
            <a:r>
              <a:rPr lang="en-US" dirty="0"/>
              <a:t>Infrastructure For Growth 2023</a:t>
            </a:r>
            <a:r>
              <a:rPr lang="he-IL" dirty="0"/>
              <a:t>"</a:t>
            </a:r>
            <a:endParaRPr lang="LID4096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C268E9-959C-13F2-4615-7A0FEEA90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928" y="980728"/>
            <a:ext cx="6341491" cy="450763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5F52D9-0CC2-8562-90C8-C637FA598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772816"/>
            <a:ext cx="8102718" cy="432048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667959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ACEB568-D417-9B35-1995-533426428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36897"/>
            <a:ext cx="11778376" cy="1200329"/>
          </a:xfrm>
        </p:spPr>
        <p:txBody>
          <a:bodyPr/>
          <a:lstStyle/>
          <a:p>
            <a:pPr rtl="0"/>
            <a:r>
              <a:rPr lang="en-US" dirty="0"/>
              <a:t>Upcoming projects and estimated budget ($US millions)</a:t>
            </a:r>
            <a:endParaRPr lang="LID4096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0CF04C0-01D5-ADF4-7C01-BAF6CDFF13C4}"/>
              </a:ext>
            </a:extLst>
          </p:cNvPr>
          <p:cNvSpPr txBox="1"/>
          <p:nvPr/>
        </p:nvSpPr>
        <p:spPr>
          <a:xfrm>
            <a:off x="263352" y="6430293"/>
            <a:ext cx="404624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100" dirty="0">
                <a:latin typeface="Roboto "/>
              </a:rPr>
              <a:t>Source : Ministry of Finance</a:t>
            </a:r>
            <a:endParaRPr lang="he-IL" sz="1100" dirty="0">
              <a:latin typeface="Roboto "/>
            </a:endParaRPr>
          </a:p>
        </p:txBody>
      </p:sp>
      <p:sp>
        <p:nvSpPr>
          <p:cNvPr id="11" name="תיבת טקסט 21">
            <a:extLst>
              <a:ext uri="{FF2B5EF4-FFF2-40B4-BE49-F238E27FC236}">
                <a16:creationId xmlns:a16="http://schemas.microsoft.com/office/drawing/2014/main" id="{495E9B9D-5701-E7A7-A011-C6CC686C2E1C}"/>
              </a:ext>
            </a:extLst>
          </p:cNvPr>
          <p:cNvSpPr txBox="1"/>
          <p:nvPr/>
        </p:nvSpPr>
        <p:spPr>
          <a:xfrm>
            <a:off x="9696400" y="2112838"/>
            <a:ext cx="21293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Examples of new infrastructure projects with approved budgets or PPP  - tenders in 2023 - 2027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085D60-C68F-AEA6-99AB-206A52739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772325"/>
            <a:ext cx="7344816" cy="565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04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ACEB568-D417-9B35-1995-533426428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36897"/>
            <a:ext cx="11175032" cy="646331"/>
          </a:xfrm>
        </p:spPr>
        <p:txBody>
          <a:bodyPr/>
          <a:lstStyle/>
          <a:p>
            <a:pPr rtl="0"/>
            <a:r>
              <a:rPr lang="en-US" dirty="0"/>
              <a:t>The Metro</a:t>
            </a:r>
            <a:endParaRPr lang="LID4096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4C6CC7-7A8F-0CA2-BEC9-5E6E9C937AC0}"/>
              </a:ext>
            </a:extLst>
          </p:cNvPr>
          <p:cNvSpPr txBox="1"/>
          <p:nvPr/>
        </p:nvSpPr>
        <p:spPr>
          <a:xfrm>
            <a:off x="273901" y="779600"/>
            <a:ext cx="6408712" cy="6201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Three Metro lines will extend and complete the mass transit system of Tel Aviv Metropolitan area and central Israel</a:t>
            </a:r>
            <a:endParaRPr lang="he-IL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metro line network includes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3 lines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with a total length of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150 km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underground network in the Tel Aviv metropolitan area through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109 stations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Expected to serve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2 m passengers daily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Objective is to establish a mass transit system that links surrounding towns to the center of the Tel Aviv Metropolitan Area and its major business centers.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Budget - $40B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PPP - TDB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Projected Economic benefits – $120B through 2040</a:t>
            </a:r>
            <a:endParaRPr lang="he-IL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First tender – 2024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First segment in operation – 2034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All lines operational – 2037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he-IL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he-IL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 rtl="0">
              <a:spcBef>
                <a:spcPts val="300"/>
              </a:spcBef>
              <a:spcAft>
                <a:spcPts val="300"/>
              </a:spcAft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26" name="Picture 2" descr="M1 Map English">
            <a:extLst>
              <a:ext uri="{FF2B5EF4-FFF2-40B4-BE49-F238E27FC236}">
                <a16:creationId xmlns:a16="http://schemas.microsoft.com/office/drawing/2014/main" id="{DAE62FC3-C8D6-3FF8-E5C3-5A128E216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605" y="304890"/>
            <a:ext cx="4537391" cy="641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195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ACEB568-D417-9B35-1995-533426428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36897"/>
            <a:ext cx="11175032" cy="646331"/>
          </a:xfrm>
        </p:spPr>
        <p:txBody>
          <a:bodyPr/>
          <a:lstStyle/>
          <a:p>
            <a:pPr rtl="0"/>
            <a:r>
              <a:rPr lang="en-US" dirty="0"/>
              <a:t>Second Coastal Railway line</a:t>
            </a:r>
            <a:endParaRPr lang="LID4096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0CF04C0-01D5-ADF4-7C01-BAF6CDFF13C4}"/>
              </a:ext>
            </a:extLst>
          </p:cNvPr>
          <p:cNvSpPr txBox="1"/>
          <p:nvPr/>
        </p:nvSpPr>
        <p:spPr>
          <a:xfrm>
            <a:off x="263352" y="6430293"/>
            <a:ext cx="404624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100" dirty="0">
                <a:latin typeface="Roboto "/>
              </a:rPr>
              <a:t>Source : Ministry of Finance</a:t>
            </a:r>
            <a:endParaRPr lang="he-IL" sz="1100" dirty="0">
              <a:latin typeface="Roboto 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4C6CC7-7A8F-0CA2-BEC9-5E6E9C937AC0}"/>
              </a:ext>
            </a:extLst>
          </p:cNvPr>
          <p:cNvSpPr txBox="1"/>
          <p:nvPr/>
        </p:nvSpPr>
        <p:spPr>
          <a:xfrm>
            <a:off x="263352" y="852351"/>
            <a:ext cx="6408712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 plan to double the coastal railways includes the addition of two new railways alongside the two existing railways with a length of 68 km, of which about 5 km are in the coastal environment. </a:t>
            </a:r>
            <a:endParaRPr lang="he-IL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Two of the tracks will be used by high-speed trains at a speed of 250 km/h, which will allow a train ride within half an hour between Haifa and Tel Aviv, and they will be partly underground; and two for suburban trips.</a:t>
            </a:r>
            <a:endParaRPr lang="he-IL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Budget - $4B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PPP - No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First tender – ?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First segment in operation – ?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he-IL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he-IL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 rtl="0">
              <a:spcBef>
                <a:spcPts val="300"/>
              </a:spcBef>
              <a:spcAft>
                <a:spcPts val="300"/>
              </a:spcAft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06230C-3868-572F-AE27-9E2460B37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083" y="882367"/>
            <a:ext cx="4529565" cy="570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47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43857</TotalTime>
  <Words>491</Words>
  <Application>Microsoft Office PowerPoint</Application>
  <PresentationFormat>Widescreen</PresentationFormat>
  <Paragraphs>41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Roboto</vt:lpstr>
      <vt:lpstr>Roboto </vt:lpstr>
      <vt:lpstr>Roboto Black</vt:lpstr>
      <vt:lpstr>Office Theme</vt:lpstr>
      <vt:lpstr>Infrastructure Outlook   August 2023</vt:lpstr>
      <vt:lpstr>"Infrastructure For Growth 2023"</vt:lpstr>
      <vt:lpstr>Government commitment to infrastructure spending</vt:lpstr>
      <vt:lpstr>"Infrastructure For Growth 2023"</vt:lpstr>
      <vt:lpstr>Upcoming projects and estimated budget ($US millions)</vt:lpstr>
      <vt:lpstr>The Metro</vt:lpstr>
      <vt:lpstr>Second Coastal Railway line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סנסורים לפעילות בענף הבניה</dc:title>
  <dc:creator>Ziv Lazar</dc:creator>
  <cp:lastModifiedBy>ziv lazar</cp:lastModifiedBy>
  <cp:revision>608</cp:revision>
  <cp:lastPrinted>2023-01-02T12:33:15Z</cp:lastPrinted>
  <dcterms:created xsi:type="dcterms:W3CDTF">2012-01-31T09:35:40Z</dcterms:created>
  <dcterms:modified xsi:type="dcterms:W3CDTF">2023-09-04T19:09:45Z</dcterms:modified>
</cp:coreProperties>
</file>