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508" r:id="rId2"/>
    <p:sldId id="529" r:id="rId3"/>
    <p:sldId id="530" r:id="rId4"/>
    <p:sldId id="531" r:id="rId5"/>
    <p:sldId id="532" r:id="rId6"/>
    <p:sldId id="534" r:id="rId7"/>
    <p:sldId id="535" r:id="rId8"/>
    <p:sldId id="536" r:id="rId9"/>
    <p:sldId id="513" r:id="rId10"/>
    <p:sldId id="537" r:id="rId11"/>
    <p:sldId id="538" r:id="rId12"/>
    <p:sldId id="541" r:id="rId13"/>
    <p:sldId id="526" r:id="rId14"/>
    <p:sldId id="533" r:id="rId15"/>
  </p:sldIdLst>
  <p:sldSz cx="12192000" cy="6858000"/>
  <p:notesSz cx="7004050" cy="9290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v Lazar" initials="Z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04040"/>
    <a:srgbClr val="3297FE"/>
    <a:srgbClr val="D1DFFB"/>
    <a:srgbClr val="CCCC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7" autoAdjust="0"/>
    <p:restoredTop sz="88364" autoAdjust="0"/>
  </p:normalViewPr>
  <p:slideViewPr>
    <p:cSldViewPr>
      <p:cViewPr varScale="1">
        <p:scale>
          <a:sx n="57" d="100"/>
          <a:sy n="57" d="100"/>
        </p:scale>
        <p:origin x="12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5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6-49C0-9580-C33E25A77AC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71-4F43-BA91-47C238EFFB31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71-4F43-BA91-47C238EFFB31}"/>
              </c:ext>
            </c:extLst>
          </c:dPt>
          <c:dLbls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7102956735504"/>
                      <c:h val="0.20347233374735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71-4F43-BA91-47C238EFFB3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גיליון1!$A$2:$A$4</c:f>
              <c:strCache>
                <c:ptCount val="3"/>
                <c:pt idx="0">
                  <c:v>Housing</c:v>
                </c:pt>
                <c:pt idx="1">
                  <c:v>Non Housing Buildings</c:v>
                </c:pt>
                <c:pt idx="2">
                  <c:v>Infrastructure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0.54</c:v>
                </c:pt>
                <c:pt idx="1">
                  <c:v>0.28000000000000003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1-4F43-BA91-47C238EF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5F-4312-BFEC-C568E3CA946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5F-4312-BFEC-C568E3CA946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5F-4312-BFEC-C568E3CA9465}"/>
              </c:ext>
            </c:extLst>
          </c:dPt>
          <c:cat>
            <c:strRef>
              <c:f>גיליון1!$A$2:$A$3</c:f>
              <c:strCache>
                <c:ptCount val="2"/>
                <c:pt idx="0">
                  <c:v>רבעון ראשון</c:v>
                </c:pt>
                <c:pt idx="1">
                  <c:v>רבעון שני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5F-4312-BFEC-C568E3CA9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Foreign construction workers by country of origin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7323938010933346"/>
          <c:y val="0.34130421022649354"/>
          <c:w val="0.55958770778652667"/>
          <c:h val="0.61340236093382428"/>
        </c:manualLayout>
      </c:layout>
      <c:pieChart>
        <c:varyColors val="1"/>
        <c:ser>
          <c:idx val="0"/>
          <c:order val="0"/>
          <c:tx>
            <c:strRef>
              <c:f>'עם בניה פעילה (2)'!$C$130</c:f>
              <c:strCache>
                <c:ptCount val="1"/>
                <c:pt idx="0">
                  <c:v>Foreign construction workers by country of origin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2-44DA-ABA0-177D7ACEC9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A2-44DA-ABA0-177D7ACEC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A2-44DA-ABA0-177D7ACEC9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A2-44DA-ABA0-177D7ACEC9AA}"/>
              </c:ext>
            </c:extLst>
          </c:dPt>
          <c:dPt>
            <c:idx val="4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A2-44DA-ABA0-177D7ACEC9AA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A2-44DA-ABA0-177D7ACEC9AA}"/>
              </c:ext>
            </c:extLst>
          </c:dPt>
          <c:dPt>
            <c:idx val="6"/>
            <c:bubble3D val="0"/>
            <c:spPr>
              <a:solidFill>
                <a:srgbClr val="EE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A2-44DA-ABA0-177D7ACEC9AA}"/>
              </c:ext>
            </c:extLst>
          </c:dPt>
          <c:dLbls>
            <c:dLbl>
              <c:idx val="0"/>
              <c:layout>
                <c:manualLayout>
                  <c:x val="-0.30555555555555564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A2-44DA-ABA0-177D7ACEC9AA}"/>
                </c:ext>
              </c:extLst>
            </c:dLbl>
            <c:dLbl>
              <c:idx val="1"/>
              <c:layout>
                <c:manualLayout>
                  <c:x val="-0.15277777777777787"/>
                  <c:y val="-6.08982443084117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A2-44DA-ABA0-177D7ACEC9AA}"/>
                </c:ext>
              </c:extLst>
            </c:dLbl>
            <c:dLbl>
              <c:idx val="2"/>
              <c:layout>
                <c:manualLayout>
                  <c:x val="0.05"/>
                  <c:y val="-6.08982443084117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2-44DA-ABA0-177D7ACEC9AA}"/>
                </c:ext>
              </c:extLst>
            </c:dLbl>
            <c:dLbl>
              <c:idx val="3"/>
              <c:layout>
                <c:manualLayout>
                  <c:x val="7.4999999999999997E-2"/>
                  <c:y val="-1.52245610771029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A2-44DA-ABA0-177D7ACEC9AA}"/>
                </c:ext>
              </c:extLst>
            </c:dLbl>
            <c:dLbl>
              <c:idx val="4"/>
              <c:layout>
                <c:manualLayout>
                  <c:x val="0.11595283364643821"/>
                  <c:y val="3.5937032637399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A2-44DA-ABA0-177D7ACEC9AA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A2-44DA-ABA0-177D7ACEC9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'עם בניה פעילה (2)'!$B$131:$B$137</c:f>
              <c:strCache>
                <c:ptCount val="7"/>
                <c:pt idx="0">
                  <c:v>Other</c:v>
                </c:pt>
                <c:pt idx="1">
                  <c:v>Bulgaria</c:v>
                </c:pt>
                <c:pt idx="2">
                  <c:v>Romania</c:v>
                </c:pt>
                <c:pt idx="3">
                  <c:v>Turkey</c:v>
                </c:pt>
                <c:pt idx="4">
                  <c:v>Ukraine</c:v>
                </c:pt>
                <c:pt idx="5">
                  <c:v>Moldova</c:v>
                </c:pt>
                <c:pt idx="6">
                  <c:v>China</c:v>
                </c:pt>
              </c:strCache>
            </c:strRef>
          </c:cat>
          <c:val>
            <c:numRef>
              <c:f>'עם בניה פעילה (2)'!$C$131:$C$137</c:f>
              <c:numCache>
                <c:formatCode>_ * #,##0_ ;_ * \-#,##0_ ;_ * "-"??_ ;_ @_ </c:formatCode>
                <c:ptCount val="7"/>
                <c:pt idx="0">
                  <c:v>25</c:v>
                </c:pt>
                <c:pt idx="1">
                  <c:v>66</c:v>
                </c:pt>
                <c:pt idx="2">
                  <c:v>270</c:v>
                </c:pt>
                <c:pt idx="3">
                  <c:v>1121</c:v>
                </c:pt>
                <c:pt idx="4">
                  <c:v>1888</c:v>
                </c:pt>
                <c:pt idx="5">
                  <c:v>7742</c:v>
                </c:pt>
                <c:pt idx="6">
                  <c:v>12506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A2-44DA-ABA0-177D7ACEC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lang="he-IL"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Construction sector laborforce by country of origin (1,000 workers)</a:t>
            </a:r>
            <a:endParaRPr lang="he-IL"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711209558205013"/>
          <c:y val="5.04519621840694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937665137433782E-2"/>
          <c:y val="0.19991297558969262"/>
          <c:w val="0.93854135510399894"/>
          <c:h val="0.72476604745807927"/>
        </c:manualLayout>
      </c:layout>
      <c:lineChart>
        <c:grouping val="standard"/>
        <c:varyColors val="0"/>
        <c:ser>
          <c:idx val="1"/>
          <c:order val="0"/>
          <c:tx>
            <c:strRef>
              <c:f>'עם בניה פעילה (2)'!$B$12</c:f>
              <c:strCache>
                <c:ptCount val="1"/>
                <c:pt idx="0">
                  <c:v>Total Construcion laborforce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circle"/>
            <c:size val="4"/>
            <c:spPr>
              <a:solidFill>
                <a:schemeClr val="tx2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'עם בניה פעילה (2)'!$A$14:$A$24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*2023</c:v>
                </c:pt>
              </c:strCache>
              <c:extLst/>
            </c:strRef>
          </c:cat>
          <c:val>
            <c:numRef>
              <c:f>'עם בניה פעילה (2)'!$B$14:$B$24</c:f>
              <c:numCache>
                <c:formatCode>#,##0.0</c:formatCode>
                <c:ptCount val="11"/>
                <c:pt idx="0">
                  <c:v>195.74516666666665</c:v>
                </c:pt>
                <c:pt idx="1">
                  <c:v>209.88674999999998</c:v>
                </c:pt>
                <c:pt idx="2">
                  <c:v>224.64041666666665</c:v>
                </c:pt>
                <c:pt idx="3">
                  <c:v>240.42191666666665</c:v>
                </c:pt>
                <c:pt idx="4">
                  <c:v>259.74633333333338</c:v>
                </c:pt>
                <c:pt idx="5">
                  <c:v>272.51166666666671</c:v>
                </c:pt>
                <c:pt idx="6">
                  <c:v>284.51625000000001</c:v>
                </c:pt>
                <c:pt idx="7">
                  <c:v>264.91658333333334</c:v>
                </c:pt>
                <c:pt idx="8">
                  <c:v>274.84116666666665</c:v>
                </c:pt>
                <c:pt idx="9">
                  <c:v>305.2</c:v>
                </c:pt>
                <c:pt idx="10">
                  <c:v>320.10000000000002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2C08-413E-A60C-624CC1F506F9}"/>
            </c:ext>
          </c:extLst>
        </c:ser>
        <c:ser>
          <c:idx val="2"/>
          <c:order val="1"/>
          <c:tx>
            <c:strRef>
              <c:f>'עם בניה פעילה (2)'!$C$12</c:f>
              <c:strCache>
                <c:ptCount val="1"/>
                <c:pt idx="0">
                  <c:v>Israelis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triangle"/>
            <c:size val="6"/>
            <c:spPr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41"/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08-413E-A60C-624CC1F506F9}"/>
                </c:ext>
              </c:extLst>
            </c:dLbl>
            <c:dLbl>
              <c:idx val="42"/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08-413E-A60C-624CC1F506F9}"/>
                </c:ext>
              </c:extLst>
            </c:dLbl>
            <c:dLbl>
              <c:idx val="43"/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C08-413E-A60C-624CC1F506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'עם בניה פעילה (2)'!$A$14:$A$24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*2023</c:v>
                </c:pt>
              </c:strCache>
              <c:extLst/>
            </c:strRef>
          </c:cat>
          <c:val>
            <c:numRef>
              <c:f>'עם בניה פעילה (2)'!$C$14:$C$24</c:f>
              <c:numCache>
                <c:formatCode>#,##0.0</c:formatCode>
                <c:ptCount val="11"/>
                <c:pt idx="0">
                  <c:v>165.755</c:v>
                </c:pt>
                <c:pt idx="1">
                  <c:v>172.58999999999997</c:v>
                </c:pt>
                <c:pt idx="2">
                  <c:v>181.19749999999999</c:v>
                </c:pt>
                <c:pt idx="3">
                  <c:v>187.01</c:v>
                </c:pt>
                <c:pt idx="4">
                  <c:v>196.95000000000002</c:v>
                </c:pt>
                <c:pt idx="5">
                  <c:v>199.99250000000001</c:v>
                </c:pt>
                <c:pt idx="6">
                  <c:v>205.845</c:v>
                </c:pt>
                <c:pt idx="7">
                  <c:v>198.07499999999999</c:v>
                </c:pt>
                <c:pt idx="8">
                  <c:v>195.40000000000003</c:v>
                </c:pt>
                <c:pt idx="9">
                  <c:v>211.8</c:v>
                </c:pt>
                <c:pt idx="10">
                  <c:v>225.6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2C08-413E-A60C-624CC1F506F9}"/>
            </c:ext>
          </c:extLst>
        </c:ser>
        <c:ser>
          <c:idx val="3"/>
          <c:order val="2"/>
          <c:tx>
            <c:strRef>
              <c:f>'עם בניה פעילה (2)'!$E$12</c:f>
              <c:strCache>
                <c:ptCount val="1"/>
                <c:pt idx="0">
                  <c:v>Palestinians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3"/>
            <c:spPr>
              <a:ln w="28575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42"/>
              <c:layout>
                <c:manualLayout>
                  <c:x val="-2.0750085587127695E-2"/>
                  <c:y val="-1.820051156025879E-2"/>
                </c:manualLayout>
              </c:layout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08-413E-A60C-624CC1F506F9}"/>
                </c:ext>
              </c:extLst>
            </c:dLbl>
            <c:dLbl>
              <c:idx val="43"/>
              <c:layout>
                <c:manualLayout>
                  <c:x val="-2.3402076178785852E-2"/>
                  <c:y val="-2.3141361256544504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08-413E-A60C-624CC1F506F9}"/>
                </c:ext>
              </c:extLst>
            </c:dLbl>
            <c:dLbl>
              <c:idx val="44"/>
              <c:layout>
                <c:manualLayout>
                  <c:x val="-3.980297843204382E-2"/>
                  <c:y val="-1.9473143086413677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08-413E-A60C-624CC1F506F9}"/>
                </c:ext>
              </c:extLst>
            </c:dLbl>
            <c:dLbl>
              <c:idx val="45"/>
              <c:layout>
                <c:manualLayout>
                  <c:x val="-3.7959260527216709E-2"/>
                  <c:y val="-2.0563468579166574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08-413E-A60C-624CC1F506F9}"/>
                </c:ext>
              </c:extLst>
            </c:dLbl>
            <c:dLbl>
              <c:idx val="46"/>
              <c:layout>
                <c:manualLayout>
                  <c:x val="-4.5652173913043478E-2"/>
                  <c:y val="-3.0612240425950694E-2"/>
                </c:manualLayout>
              </c:layout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08-413E-A60C-624CC1F506F9}"/>
                </c:ext>
              </c:extLst>
            </c:dLbl>
            <c:dLbl>
              <c:idx val="47"/>
              <c:layout>
                <c:manualLayout>
                  <c:x val="-4.4646011639849527E-2"/>
                  <c:y val="-2.3228095691860174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08-413E-A60C-624CC1F506F9}"/>
                </c:ext>
              </c:extLst>
            </c:dLbl>
            <c:dLbl>
              <c:idx val="48"/>
              <c:layout>
                <c:manualLayout>
                  <c:x val="-4.1377301555867628E-2"/>
                  <c:y val="-2.7838824273505106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08-413E-A60C-624CC1F506F9}"/>
                </c:ext>
              </c:extLst>
            </c:dLbl>
            <c:dLbl>
              <c:idx val="49"/>
              <c:layout>
                <c:manualLayout>
                  <c:x val="-3.663695349026555E-2"/>
                  <c:y val="-2.5744660659579179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08-413E-A60C-624CC1F506F9}"/>
                </c:ext>
              </c:extLst>
            </c:dLbl>
            <c:dLbl>
              <c:idx val="50"/>
              <c:layout>
                <c:manualLayout>
                  <c:x val="-2.9249501559506775E-2"/>
                  <c:y val="-2.4556071193327152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08-413E-A60C-624CC1F506F9}"/>
                </c:ext>
              </c:extLst>
            </c:dLbl>
            <c:dLbl>
              <c:idx val="51"/>
              <c:layout>
                <c:manualLayout>
                  <c:x val="-3.285676166356067E-2"/>
                  <c:y val="-3.3498943465631141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08-413E-A60C-624CC1F506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'עם בניה פעילה (2)'!$A$14:$A$24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*2023</c:v>
                </c:pt>
              </c:strCache>
              <c:extLst/>
            </c:strRef>
          </c:cat>
          <c:val>
            <c:numRef>
              <c:f>'עם בניה פעילה (2)'!$E$14:$E$24</c:f>
              <c:numCache>
                <c:formatCode>#,##0.0</c:formatCode>
                <c:ptCount val="11"/>
                <c:pt idx="0">
                  <c:v>24.490166666666667</c:v>
                </c:pt>
                <c:pt idx="1">
                  <c:v>31.296749999999999</c:v>
                </c:pt>
                <c:pt idx="2">
                  <c:v>36.442916666666662</c:v>
                </c:pt>
                <c:pt idx="3">
                  <c:v>44.411916666666663</c:v>
                </c:pt>
                <c:pt idx="4">
                  <c:v>53.296333333333337</c:v>
                </c:pt>
                <c:pt idx="5">
                  <c:v>58.919166666666662</c:v>
                </c:pt>
                <c:pt idx="6">
                  <c:v>62.871250000000003</c:v>
                </c:pt>
                <c:pt idx="7">
                  <c:v>52.641583333333337</c:v>
                </c:pt>
                <c:pt idx="8">
                  <c:v>62.541166666666662</c:v>
                </c:pt>
                <c:pt idx="9">
                  <c:v>72</c:v>
                </c:pt>
                <c:pt idx="10">
                  <c:v>70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2C08-413E-A60C-624CC1F506F9}"/>
            </c:ext>
          </c:extLst>
        </c:ser>
        <c:ser>
          <c:idx val="0"/>
          <c:order val="3"/>
          <c:tx>
            <c:strRef>
              <c:f>'עם בניה פעילה (2)'!$F$12</c:f>
              <c:strCache>
                <c:ptCount val="1"/>
                <c:pt idx="0">
                  <c:v>Foreigners</c:v>
                </c:pt>
              </c:strCache>
            </c:strRef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4"/>
            <c:spPr>
              <a:ln w="28575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'עם בניה פעילה (2)'!$A$14:$A$24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*2023</c:v>
                </c:pt>
              </c:strCache>
              <c:extLst/>
            </c:strRef>
          </c:cat>
          <c:val>
            <c:numRef>
              <c:f>'עם בניה פעילה (2)'!$F$14:$F$24</c:f>
              <c:numCache>
                <c:formatCode>#,##0.0</c:formatCode>
                <c:ptCount val="11"/>
                <c:pt idx="0">
                  <c:v>5.5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9.5</c:v>
                </c:pt>
                <c:pt idx="5">
                  <c:v>13.6</c:v>
                </c:pt>
                <c:pt idx="6">
                  <c:v>15.8</c:v>
                </c:pt>
                <c:pt idx="7">
                  <c:v>14.2</c:v>
                </c:pt>
                <c:pt idx="8">
                  <c:v>16.899999999999999</c:v>
                </c:pt>
                <c:pt idx="9">
                  <c:v>21.4</c:v>
                </c:pt>
                <c:pt idx="10">
                  <c:v>24.5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2C08-413E-A60C-624CC1F50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14189216"/>
        <c:axId val="-514188672"/>
        <c:extLst/>
      </c:lineChart>
      <c:catAx>
        <c:axId val="-5141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-514188672"/>
        <c:crosses val="autoZero"/>
        <c:auto val="1"/>
        <c:lblAlgn val="ctr"/>
        <c:lblOffset val="100"/>
        <c:noMultiLvlLbl val="0"/>
      </c:catAx>
      <c:valAx>
        <c:axId val="-514188672"/>
        <c:scaling>
          <c:orientation val="minMax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e-IL"/>
          </a:p>
        </c:txPr>
        <c:crossAx val="-514189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896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CD5611-3368-4E73-931B-69C8D7C87B10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4"/>
            <a:ext cx="5603240" cy="418052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6896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0070BB-F540-447F-95E9-37BC7236A4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306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052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039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24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98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83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12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741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94425" cy="3484562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74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94425" cy="3484562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59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1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1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7969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9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1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7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0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64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1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כ'/אייר/תשפ"ד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20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2972"/>
            <a:ext cx="10972800" cy="646331"/>
          </a:xfrm>
          <a:prstGeom prst="rect">
            <a:avLst/>
          </a:prstGeom>
        </p:spPr>
        <p:txBody>
          <a:bodyPr vert="horz" lIns="91440" tIns="45720" rIns="91440" bIns="45720" rtlCol="1" anchor="ctr">
            <a:sp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1AF2F2-DDE7-D737-7A4F-1769964FAD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44" y="5754167"/>
            <a:ext cx="547112" cy="8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9.svg"/><Relationship Id="rId10" Type="http://schemas.openxmlformats.org/officeDocument/2006/relationships/image" Target="../media/image30.sv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chart" Target="../charts/chart2.xml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60CC8C4-EE4C-69D8-9BAC-3EF4E67C1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7278" b="173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1882084F-DF74-6063-1DE1-5399CB507379}"/>
              </a:ext>
            </a:extLst>
          </p:cNvPr>
          <p:cNvSpPr/>
          <p:nvPr/>
        </p:nvSpPr>
        <p:spPr>
          <a:xfrm>
            <a:off x="428902" y="0"/>
            <a:ext cx="4908617" cy="602128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679" y="260648"/>
            <a:ext cx="4213217" cy="5693866"/>
          </a:xfrm>
        </p:spPr>
        <p:txBody>
          <a:bodyPr wrap="square" anchor="t">
            <a:spAutoFit/>
          </a:bodyPr>
          <a:lstStyle/>
          <a:p>
            <a:pPr algn="l" rtl="0"/>
            <a:r>
              <a:rPr lang="en-US" sz="4800" b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David" pitchFamily="34" charset="-79"/>
              </a:rPr>
              <a:t>Israel Builders Association &amp; The Israeli Construction Sector</a:t>
            </a:r>
            <a:b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b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  <a:t>August 2023</a:t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  <a:t>Ziv Lazar, Economist</a:t>
            </a:r>
            <a:b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  <a:t>ziv@acb.org.il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David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4739041"/>
            <a:ext cx="1130594" cy="1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4" y="56151"/>
            <a:ext cx="11343175" cy="656177"/>
          </a:xfrm>
        </p:spPr>
        <p:txBody>
          <a:bodyPr>
            <a:noAutofit/>
          </a:bodyPr>
          <a:lstStyle/>
          <a:p>
            <a:pPr rtl="0"/>
            <a:r>
              <a:rPr lang="en-US" dirty="0"/>
              <a:t>The housing shortage: </a:t>
            </a:r>
            <a:br>
              <a:rPr lang="en-US" dirty="0"/>
            </a:br>
            <a:r>
              <a:rPr lang="en-US" sz="2800" b="0" dirty="0"/>
              <a:t>Constant gap between supply and demand</a:t>
            </a:r>
            <a:endParaRPr lang="LID4096" b="0" dirty="0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CAF910D-024A-475C-687C-19083F6A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724" y="1844717"/>
            <a:ext cx="3024336" cy="1292662"/>
          </a:xfrm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Average yearly housing shortage: </a:t>
            </a:r>
          </a:p>
          <a:p>
            <a:pPr marL="0" indent="0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10,000 units / 20% of new households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1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B37EB-1DD5-8C36-43E2-5A45EC4A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9011234" cy="4975527"/>
          </a:xfrm>
          <a:prstGeom prst="rect">
            <a:avLst/>
          </a:prstGeom>
        </p:spPr>
      </p:pic>
      <p:sp>
        <p:nvSpPr>
          <p:cNvPr id="6" name="תיבת טקסט 21">
            <a:extLst>
              <a:ext uri="{FF2B5EF4-FFF2-40B4-BE49-F238E27FC236}">
                <a16:creationId xmlns:a16="http://schemas.microsoft.com/office/drawing/2014/main" id="{A4C47338-A4F1-5ED0-A668-60B570F144D3}"/>
              </a:ext>
            </a:extLst>
          </p:cNvPr>
          <p:cNvSpPr txBox="1"/>
          <p:nvPr/>
        </p:nvSpPr>
        <p:spPr>
          <a:xfrm>
            <a:off x="9408368" y="3645024"/>
            <a:ext cx="2129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60,000</a:t>
            </a:r>
          </a:p>
          <a:p>
            <a:pPr algn="ctr" rtl="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Avg yearly new households</a:t>
            </a:r>
          </a:p>
        </p:txBody>
      </p:sp>
      <p:sp>
        <p:nvSpPr>
          <p:cNvPr id="7" name="תיבת טקסט 21">
            <a:extLst>
              <a:ext uri="{FF2B5EF4-FFF2-40B4-BE49-F238E27FC236}">
                <a16:creationId xmlns:a16="http://schemas.microsoft.com/office/drawing/2014/main" id="{482B6BFE-64ED-2857-2B9A-495EA11C75EA}"/>
              </a:ext>
            </a:extLst>
          </p:cNvPr>
          <p:cNvSpPr txBox="1"/>
          <p:nvPr/>
        </p:nvSpPr>
        <p:spPr>
          <a:xfrm>
            <a:off x="9408368" y="4513636"/>
            <a:ext cx="2129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50,000</a:t>
            </a:r>
          </a:p>
          <a:p>
            <a:pPr algn="ctr" rtl="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Avg housing completions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89F6631-B67E-63CA-A66F-5C122256341A}"/>
              </a:ext>
            </a:extLst>
          </p:cNvPr>
          <p:cNvSpPr txBox="1"/>
          <p:nvPr/>
        </p:nvSpPr>
        <p:spPr>
          <a:xfrm>
            <a:off x="287336" y="6442962"/>
            <a:ext cx="444051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Central Bureau of Statistics, IBA calculations</a:t>
            </a:r>
            <a:endParaRPr lang="he-IL" sz="1100" dirty="0"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263162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4" y="56151"/>
            <a:ext cx="11343175" cy="656177"/>
          </a:xfrm>
        </p:spPr>
        <p:txBody>
          <a:bodyPr>
            <a:noAutofit/>
          </a:bodyPr>
          <a:lstStyle/>
          <a:p>
            <a:pPr rtl="0"/>
            <a:r>
              <a:rPr lang="en-US" dirty="0"/>
              <a:t>The</a:t>
            </a:r>
            <a:r>
              <a:rPr lang="he-IL" dirty="0"/>
              <a:t> </a:t>
            </a:r>
            <a:r>
              <a:rPr lang="en-US" dirty="0"/>
              <a:t>housing market</a:t>
            </a:r>
            <a:br>
              <a:rPr lang="en-US" dirty="0"/>
            </a:br>
            <a:r>
              <a:rPr lang="en-US" sz="2800" b="0" dirty="0"/>
              <a:t>The cooling effect if interest rates</a:t>
            </a:r>
            <a:endParaRPr lang="LID4096" b="0" dirty="0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CAF910D-024A-475C-687C-19083F6A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8288" y="2054150"/>
            <a:ext cx="3024336" cy="1323439"/>
          </a:xfrm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home sales in 2023  are back to 2019 levels </a:t>
            </a:r>
          </a:p>
          <a:p>
            <a:pPr marL="0" indent="0" rtl="0">
              <a:spcBef>
                <a:spcPts val="0"/>
              </a:spcBef>
              <a:buNone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rtl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chemeClr val="accent1"/>
                </a:solidFill>
              </a:rPr>
              <a:t>40%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drop from 2022 levels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1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89F6631-B67E-63CA-A66F-5C122256341A}"/>
              </a:ext>
            </a:extLst>
          </p:cNvPr>
          <p:cNvSpPr txBox="1"/>
          <p:nvPr/>
        </p:nvSpPr>
        <p:spPr>
          <a:xfrm>
            <a:off x="287336" y="6442962"/>
            <a:ext cx="444051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Central Bureau of Statistics</a:t>
            </a:r>
            <a:endParaRPr lang="he-IL" sz="1100" dirty="0">
              <a:latin typeface="Roboto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4F721-4C9A-52C1-E205-3BE5770B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87768"/>
            <a:ext cx="8055121" cy="44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כותרת 16">
            <a:extLst>
              <a:ext uri="{FF2B5EF4-FFF2-40B4-BE49-F238E27FC236}">
                <a16:creationId xmlns:a16="http://schemas.microsoft.com/office/drawing/2014/main" id="{4C4C4090-32F0-BA87-1006-55FD3270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1" y="65059"/>
            <a:ext cx="11535069" cy="954107"/>
          </a:xfrm>
        </p:spPr>
        <p:txBody>
          <a:bodyPr wrap="square">
            <a:spAutoFit/>
          </a:bodyPr>
          <a:lstStyle/>
          <a:p>
            <a:pPr rtl="0"/>
            <a:r>
              <a:rPr lang="en-US" dirty="0"/>
              <a:t>Projected Market Growth</a:t>
            </a:r>
            <a:br>
              <a:rPr lang="en-US" dirty="0"/>
            </a:br>
            <a:r>
              <a:rPr lang="en-US" sz="2000" b="0" dirty="0">
                <a:latin typeface="Roboto "/>
              </a:rPr>
              <a:t>Projected Israeli</a:t>
            </a:r>
            <a:r>
              <a:rPr lang="en-US" sz="2000" b="0" baseline="0" dirty="0">
                <a:latin typeface="Roboto "/>
              </a:rPr>
              <a:t> gross </a:t>
            </a:r>
            <a:r>
              <a:rPr lang="en-US" sz="2000" b="0" dirty="0">
                <a:latin typeface="Roboto "/>
              </a:rPr>
              <a:t>investment in construction by segment (</a:t>
            </a:r>
            <a:r>
              <a:rPr lang="en-US" sz="2000" b="0" baseline="0" dirty="0">
                <a:latin typeface="Roboto "/>
              </a:rPr>
              <a:t>US$ Billions, 2022 prices)</a:t>
            </a:r>
            <a:endParaRPr lang="LID4096" sz="1800" b="0" dirty="0">
              <a:latin typeface="Roboto 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12CC1-AC13-33C4-BFBE-609828296853}"/>
              </a:ext>
            </a:extLst>
          </p:cNvPr>
          <p:cNvGrpSpPr/>
          <p:nvPr/>
        </p:nvGrpSpPr>
        <p:grpSpPr>
          <a:xfrm>
            <a:off x="0" y="1019166"/>
            <a:ext cx="11712620" cy="5184576"/>
            <a:chOff x="0" y="1268760"/>
            <a:chExt cx="11712620" cy="5184576"/>
          </a:xfrm>
        </p:grpSpPr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954A41D1-65E0-BC24-8066-F57B13EE1FE1}"/>
                </a:ext>
              </a:extLst>
            </p:cNvPr>
            <p:cNvSpPr txBox="1"/>
            <p:nvPr/>
          </p:nvSpPr>
          <p:spPr>
            <a:xfrm>
              <a:off x="9025278" y="4901219"/>
              <a:ext cx="26873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+2.5%</a:t>
              </a:r>
            </a:p>
            <a:p>
              <a:pPr algn="ctr" rtl="0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projected yearly growth in housing</a:t>
              </a: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152934AD-8900-947C-8521-DB497B77B085}"/>
                </a:ext>
              </a:extLst>
            </p:cNvPr>
            <p:cNvSpPr txBox="1"/>
            <p:nvPr/>
          </p:nvSpPr>
          <p:spPr>
            <a:xfrm>
              <a:off x="9190824" y="2721666"/>
              <a:ext cx="237778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/>
              </a:pP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+5.0%</a:t>
              </a:r>
            </a:p>
            <a:p>
              <a:pPr algn="ctr" rtl="0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projected yearly growth in Infrastructure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28A18AC-0D68-0AE4-BA7F-0B984FB88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8760"/>
              <a:ext cx="9113808" cy="5184576"/>
            </a:xfrm>
            <a:prstGeom prst="rect">
              <a:avLst/>
            </a:prstGeom>
          </p:spPr>
        </p:pic>
        <p:sp>
          <p:nvSpPr>
            <p:cNvPr id="3" name="תיבת טקסט 21">
              <a:extLst>
                <a:ext uri="{FF2B5EF4-FFF2-40B4-BE49-F238E27FC236}">
                  <a16:creationId xmlns:a16="http://schemas.microsoft.com/office/drawing/2014/main" id="{210790E6-4D2D-94E1-2F7A-3523B2A356A4}"/>
                </a:ext>
              </a:extLst>
            </p:cNvPr>
            <p:cNvSpPr txBox="1"/>
            <p:nvPr/>
          </p:nvSpPr>
          <p:spPr>
            <a:xfrm>
              <a:off x="9198876" y="3729456"/>
              <a:ext cx="237778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+5.0%</a:t>
              </a:r>
            </a:p>
            <a:p>
              <a:pPr algn="ctr" rtl="0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projected yearly growth </a:t>
              </a:r>
            </a:p>
            <a:p>
              <a:pPr algn="ctr" rtl="0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non housing buildings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A196035B-78D7-9663-042D-2EFF276FC021}"/>
              </a:ext>
            </a:extLst>
          </p:cNvPr>
          <p:cNvSpPr txBox="1"/>
          <p:nvPr/>
        </p:nvSpPr>
        <p:spPr>
          <a:xfrm>
            <a:off x="7336218" y="5526634"/>
            <a:ext cx="33781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+32%</a:t>
            </a:r>
          </a:p>
          <a:p>
            <a:pPr algn="ctr" rtl="0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projected  growth for the next decade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D58B7-908A-85F1-E31F-99F4AFB463B8}"/>
              </a:ext>
            </a:extLst>
          </p:cNvPr>
          <p:cNvSpPr txBox="1"/>
          <p:nvPr/>
        </p:nvSpPr>
        <p:spPr>
          <a:xfrm>
            <a:off x="248416" y="6539010"/>
            <a:ext cx="86169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Central Bureau of Statistics, and IBA projections based on population growth and government infrastructure plan 2021</a:t>
            </a:r>
            <a:endParaRPr lang="he-IL" sz="1100" dirty="0"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424335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06677"/>
            <a:ext cx="7305221" cy="1015663"/>
          </a:xfrm>
        </p:spPr>
        <p:txBody>
          <a:bodyPr/>
          <a:lstStyle/>
          <a:p>
            <a:pPr rtl="0"/>
            <a:r>
              <a:rPr lang="en-US" dirty="0"/>
              <a:t>Labor Force - Foreigners</a:t>
            </a:r>
            <a:br>
              <a:rPr lang="en-US" dirty="0"/>
            </a:br>
            <a:r>
              <a:rPr lang="en-US" sz="2400" b="0" dirty="0">
                <a:latin typeface="Roboto "/>
                <a:cs typeface="Arial"/>
              </a:rPr>
              <a:t>More than half of foreigners and from China</a:t>
            </a:r>
            <a:endParaRPr lang="LID4096" dirty="0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25B4F8EB-779D-673E-B475-2644619B5B8F}"/>
              </a:ext>
            </a:extLst>
          </p:cNvPr>
          <p:cNvSpPr txBox="1"/>
          <p:nvPr/>
        </p:nvSpPr>
        <p:spPr>
          <a:xfrm>
            <a:off x="191344" y="6520523"/>
            <a:ext cx="34701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:Population and Immigration Authority</a:t>
            </a:r>
            <a:endParaRPr lang="he-IL" sz="1100" dirty="0">
              <a:latin typeface="Roboto 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3817BC-9C2A-6832-CE38-A17CAB82B7ED}"/>
              </a:ext>
            </a:extLst>
          </p:cNvPr>
          <p:cNvGraphicFramePr>
            <a:graphicFrameLocks/>
          </p:cNvGraphicFramePr>
          <p:nvPr/>
        </p:nvGraphicFramePr>
        <p:xfrm>
          <a:off x="3092837" y="1556792"/>
          <a:ext cx="617151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272C7A1-A910-37C5-E4EC-BFAA8F1AB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116" y="4929870"/>
            <a:ext cx="1076481" cy="557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6BDA58-68BC-59DA-8106-1B1278211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533" y="2996952"/>
            <a:ext cx="1063553" cy="56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A210B4-434A-A832-010F-743BB9F5D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075" y="4509123"/>
            <a:ext cx="1148780" cy="596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20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ענף הבנייה הוחרג מהגבלות כוח האדם - וימשיך לעבוד במתכונת מלאה - נדל&amp;quot;ן -  TheMarker">
            <a:extLst>
              <a:ext uri="{FF2B5EF4-FFF2-40B4-BE49-F238E27FC236}">
                <a16:creationId xmlns:a16="http://schemas.microsoft.com/office/drawing/2014/main" id="{44ECC6EF-D354-6601-FC66-48EE33D92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3"/>
          <a:stretch/>
        </p:blipFill>
        <p:spPr bwMode="auto">
          <a:xfrm>
            <a:off x="5053285" y="0"/>
            <a:ext cx="713871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ענף הבנייה הוחרג מהגבלות כוח האדם - וימשיך לעבוד במתכונת מלאה - נדל&amp;quot;ן -  TheMarker">
            <a:extLst>
              <a:ext uri="{FF2B5EF4-FFF2-40B4-BE49-F238E27FC236}">
                <a16:creationId xmlns:a16="http://schemas.microsoft.com/office/drawing/2014/main" id="{82819D94-0DB7-4A09-3F3B-F13F49CD1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r="-18577"/>
          <a:stretch/>
        </p:blipFill>
        <p:spPr bwMode="auto">
          <a:xfrm>
            <a:off x="-8823" y="-11602"/>
            <a:ext cx="688808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DB40AEBD-E981-B9E7-BEAD-B3EAFF4DEB5A}"/>
              </a:ext>
            </a:extLst>
          </p:cNvPr>
          <p:cNvSpPr/>
          <p:nvPr/>
        </p:nvSpPr>
        <p:spPr>
          <a:xfrm>
            <a:off x="3935760" y="11603"/>
            <a:ext cx="82562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735" y="188641"/>
            <a:ext cx="7305221" cy="1015663"/>
          </a:xfrm>
        </p:spPr>
        <p:txBody>
          <a:bodyPr/>
          <a:lstStyle/>
          <a:p>
            <a:pPr rtl="0"/>
            <a:r>
              <a:rPr lang="en-US" dirty="0"/>
              <a:t>Labor Force</a:t>
            </a:r>
            <a:br>
              <a:rPr lang="en-US" dirty="0"/>
            </a:br>
            <a:r>
              <a:rPr lang="en-US" sz="2400" b="0" dirty="0">
                <a:latin typeface="Roboto "/>
                <a:cs typeface="Arial"/>
              </a:rPr>
              <a:t>7</a:t>
            </a:r>
            <a:r>
              <a:rPr lang="he-IL" sz="2400" b="0" dirty="0">
                <a:latin typeface="Roboto "/>
                <a:cs typeface="Arial"/>
              </a:rPr>
              <a:t>0</a:t>
            </a:r>
            <a:r>
              <a:rPr lang="en-US" sz="2400" b="0" dirty="0">
                <a:latin typeface="Roboto "/>
                <a:cs typeface="Arial"/>
              </a:rPr>
              <a:t>% Israelis, 22% Palestinians, </a:t>
            </a:r>
            <a:r>
              <a:rPr lang="he-IL" sz="2400" b="0" dirty="0">
                <a:latin typeface="Roboto "/>
                <a:cs typeface="Arial"/>
              </a:rPr>
              <a:t>8</a:t>
            </a:r>
            <a:r>
              <a:rPr lang="en-US" sz="2400" b="0" dirty="0">
                <a:latin typeface="Roboto "/>
                <a:cs typeface="Arial"/>
              </a:rPr>
              <a:t>% foreigners</a:t>
            </a:r>
            <a:endParaRPr lang="LID4096" dirty="0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25B4F8EB-779D-673E-B475-2644619B5B8F}"/>
              </a:ext>
            </a:extLst>
          </p:cNvPr>
          <p:cNvSpPr txBox="1"/>
          <p:nvPr/>
        </p:nvSpPr>
        <p:spPr>
          <a:xfrm>
            <a:off x="4370612" y="6508902"/>
            <a:ext cx="34701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Sources : CBS, Ministry of Interior</a:t>
            </a:r>
            <a:endParaRPr lang="he-IL" sz="1100" dirty="0">
              <a:latin typeface="Roboto "/>
            </a:endParaRPr>
          </a:p>
        </p:txBody>
      </p:sp>
      <p:graphicFrame>
        <p:nvGraphicFramePr>
          <p:cNvPr id="3" name="תרשים 1">
            <a:extLst>
              <a:ext uri="{FF2B5EF4-FFF2-40B4-BE49-F238E27FC236}">
                <a16:creationId xmlns:a16="http://schemas.microsoft.com/office/drawing/2014/main" id="{9B033033-09E2-41B7-8D00-681F44464542}"/>
              </a:ext>
            </a:extLst>
          </p:cNvPr>
          <p:cNvGraphicFramePr>
            <a:graphicFrameLocks/>
          </p:cNvGraphicFramePr>
          <p:nvPr/>
        </p:nvGraphicFramePr>
        <p:xfrm>
          <a:off x="4120204" y="1337430"/>
          <a:ext cx="7305221" cy="503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584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4334272" cy="1656184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The Israel Builders Association (IBA) 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770FCF73-F6D8-E986-D3D5-FE74B7E6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88840"/>
            <a:ext cx="4046241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 "/>
              </a:rPr>
              <a:t>With over 3000 members, the association representative organization dealing with the Israeli markets’ construction, infrastructure, development, and engineering issues.</a:t>
            </a:r>
            <a:endParaRPr lang="en-US" sz="2400" b="1" dirty="0">
              <a:solidFill>
                <a:schemeClr val="bg1"/>
              </a:solidFill>
              <a:latin typeface="Roboto "/>
              <a:cs typeface="Arial" pitchFamily="34" charset="0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0F423FF-CDB4-8C7E-EDD4-3E8456AA6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1218" y="777972"/>
            <a:ext cx="698376" cy="698376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438843F9-7A90-C172-4A18-F23F0792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2390" y="2074617"/>
            <a:ext cx="616032" cy="728577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69936B06-56E2-35C4-06B3-8FEA99D50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7208" y="3573016"/>
            <a:ext cx="611214" cy="68640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7D5597D-8406-6EA2-82E7-3F52A013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8" y="1267020"/>
            <a:ext cx="9158810" cy="555954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cs typeface="David" pitchFamily="34" charset="-79"/>
              </a:rPr>
              <a:t>The only official organization of construction sector members in Israel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David" pitchFamily="34" charset="-79"/>
              </a:rPr>
              <a:t>. Established 1949. Incorporates 13 local Associations</a:t>
            </a:r>
          </a:p>
          <a:p>
            <a:pPr marL="457200" indent="-4572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cs typeface="David" pitchFamily="34" charset="-79"/>
              </a:rPr>
              <a:t>3,000 members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David" pitchFamily="34" charset="-79"/>
              </a:rPr>
              <a:t>– contractors &amp; developers for home building, infrastructure and all other construction work</a:t>
            </a:r>
          </a:p>
          <a:p>
            <a:pPr marL="457200" indent="-4572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cs typeface="David" pitchFamily="34" charset="-79"/>
              </a:rPr>
              <a:t>Represents the sector interests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David" pitchFamily="34" charset="-79"/>
              </a:rPr>
              <a:t> with government ministries and agencies, local authorities, Bank of Israel, Standards Institute, CBS, etc.</a:t>
            </a:r>
          </a:p>
          <a:p>
            <a:pPr marL="457200" indent="-4572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cs typeface="David" pitchFamily="34" charset="-79"/>
              </a:rPr>
              <a:t>Represents the employers in the collective labor agreement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David" pitchFamily="34" charset="-79"/>
              </a:rPr>
              <a:t>with the General Organization of Workers. Operates a Bipartite Mediation Committee for employers and workers.</a:t>
            </a:r>
          </a:p>
          <a:p>
            <a:pPr marL="457200" indent="-4572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cs typeface="David" pitchFamily="34" charset="-79"/>
              </a:rPr>
              <a:t>Plans and oversees on-site assessment of foreign workers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David" pitchFamily="34" charset="-79"/>
              </a:rPr>
              <a:t>to be employed in Israel - molding, masonry, flooring, plastering</a:t>
            </a:r>
          </a:p>
          <a:p>
            <a:pPr marL="457200" indent="-4572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cs typeface="David" pitchFamily="34" charset="-79"/>
              </a:rPr>
              <a:t>Founded CONTECH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David" pitchFamily="34" charset="-79"/>
              </a:rPr>
              <a:t>- Construction-tech hub connecting startups with the construction and real estate industries, assisting with product-market fit and helping secure investments</a:t>
            </a:r>
            <a:endParaRPr lang="en-US" dirty="0">
              <a:solidFill>
                <a:srgbClr val="1F497D">
                  <a:lumMod val="75000"/>
                </a:srgbClr>
              </a:solidFill>
              <a:cs typeface="David" pitchFamily="34" charset="-79"/>
            </a:endParaRPr>
          </a:p>
          <a:p>
            <a:pPr marL="457200" indent="-4572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solidFill>
                <a:srgbClr val="1F497D">
                  <a:lumMod val="75000"/>
                </a:srgbClr>
              </a:solidFill>
              <a:cs typeface="David" pitchFamily="34" charset="-79"/>
            </a:endParaRPr>
          </a:p>
          <a:p>
            <a:pPr marL="457200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r" rtl="1" eaLnBrk="0" hangingPunct="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he-IL" b="1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r" rtl="1" eaLnBrk="0" hangingPunct="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he-IL" b="1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 rt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 rt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 rt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 algn="r" rtl="1" eaLnBrk="0" hangingPunct="0">
              <a:spcBef>
                <a:spcPct val="20000"/>
              </a:spcBef>
              <a:defRPr/>
            </a:pPr>
            <a:endParaRPr lang="he-IL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 algn="just" rtl="1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he-IL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 algn="r" rtl="1" eaLnBrk="0" hangingPunct="0">
              <a:spcBef>
                <a:spcPct val="20000"/>
              </a:spcBef>
              <a:defRPr/>
            </a:pPr>
            <a:r>
              <a:rPr lang="he-IL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b="1" dirty="0">
              <a:solidFill>
                <a:schemeClr val="bg2"/>
              </a:solidFill>
              <a:latin typeface="Trebuchet MS" pitchFamily="34" charset="0"/>
              <a:cs typeface="Arial" pitchFamily="34" charset="0"/>
            </a:endParaRPr>
          </a:p>
          <a:p>
            <a:pPr marL="381000" indent="-381000">
              <a:spcBef>
                <a:spcPct val="20000"/>
              </a:spcBef>
              <a:buFont typeface="Webdings" pitchFamily="18" charset="2"/>
              <a:buNone/>
              <a:defRPr/>
            </a:pPr>
            <a:endParaRPr lang="en-US" b="1" dirty="0">
              <a:solidFill>
                <a:schemeClr val="bg2"/>
              </a:solidFill>
              <a:latin typeface="Trebuchet MS" pitchFamily="34" charset="0"/>
              <a:cs typeface="Arial" pitchFamily="34" charset="0"/>
            </a:endParaRPr>
          </a:p>
          <a:p>
            <a:pPr marL="381000" indent="-381000">
              <a:spcBef>
                <a:spcPct val="20000"/>
              </a:spcBef>
              <a:buFont typeface="Webdings" pitchFamily="18" charset="2"/>
              <a:buNone/>
              <a:defRPr/>
            </a:pPr>
            <a:endParaRPr lang="en-US" b="1" dirty="0">
              <a:solidFill>
                <a:schemeClr val="bg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0223D077-37EE-6237-6E2C-285F6701AE72}"/>
              </a:ext>
            </a:extLst>
          </p:cNvPr>
          <p:cNvSpPr txBox="1">
            <a:spLocks/>
          </p:cNvSpPr>
          <p:nvPr/>
        </p:nvSpPr>
        <p:spPr>
          <a:xfrm>
            <a:off x="609598" y="374116"/>
            <a:ext cx="11130610" cy="646331"/>
          </a:xfrm>
          <a:prstGeom prst="rect">
            <a:avLst/>
          </a:prstGeom>
        </p:spPr>
        <p:txBody>
          <a:bodyPr vert="horz" wrap="square" lIns="91440" tIns="45720" rIns="91440" bIns="45720" rtlCol="1" anchor="t">
            <a:sp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The Israel Builders Association (IBA)</a:t>
            </a:r>
            <a:endParaRPr lang="LID4096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1771C68F-5DDC-EDF3-0539-81042B4711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4" y="2448476"/>
            <a:ext cx="1324945" cy="20080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44A1D6-99DC-5B8C-63BF-27C6F626E1CC}"/>
              </a:ext>
            </a:extLst>
          </p:cNvPr>
          <p:cNvSpPr/>
          <p:nvPr/>
        </p:nvSpPr>
        <p:spPr>
          <a:xfrm>
            <a:off x="11196926" y="5733256"/>
            <a:ext cx="80373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903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4334272" cy="1656184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The Israel Builders Association (IBA) 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770FCF73-F6D8-E986-D3D5-FE74B7E6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88840"/>
            <a:ext cx="4046241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 "/>
              </a:rPr>
              <a:t>With over 3000 members, the association representative organization dealing with the Israeli markets’ construction, infrastructure, development, and engineering issues.</a:t>
            </a:r>
            <a:endParaRPr lang="en-US" sz="2400" b="1" dirty="0">
              <a:solidFill>
                <a:schemeClr val="bg1"/>
              </a:solidFill>
              <a:latin typeface="Roboto "/>
              <a:cs typeface="Arial" pitchFamily="34" charset="0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0F423FF-CDB4-8C7E-EDD4-3E8456AA6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1218" y="777972"/>
            <a:ext cx="698376" cy="698376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438843F9-7A90-C172-4A18-F23F0792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2390" y="2074617"/>
            <a:ext cx="616032" cy="728577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69936B06-56E2-35C4-06B3-8FEA99D50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7208" y="3573016"/>
            <a:ext cx="611214" cy="686403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0223D077-37EE-6237-6E2C-285F6701AE72}"/>
              </a:ext>
            </a:extLst>
          </p:cNvPr>
          <p:cNvSpPr txBox="1">
            <a:spLocks/>
          </p:cNvSpPr>
          <p:nvPr/>
        </p:nvSpPr>
        <p:spPr>
          <a:xfrm>
            <a:off x="335360" y="374116"/>
            <a:ext cx="11737304" cy="646331"/>
          </a:xfrm>
          <a:prstGeom prst="rect">
            <a:avLst/>
          </a:prstGeom>
        </p:spPr>
        <p:txBody>
          <a:bodyPr vert="horz" wrap="square" lIns="91440" tIns="45720" rIns="91440" bIns="45720" rtlCol="1" anchor="t">
            <a:sp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The Israel Builders Association organizational chart 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3B9F-C13F-8391-F859-FB1F8A2DBC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520" y="1148957"/>
            <a:ext cx="8292752" cy="53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646331"/>
          </a:xfrm>
        </p:spPr>
        <p:txBody>
          <a:bodyPr/>
          <a:lstStyle/>
          <a:p>
            <a:r>
              <a:rPr lang="en-US" dirty="0"/>
              <a:t>Israel - Business and Macro Environment</a:t>
            </a:r>
            <a:endParaRPr lang="LID4096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3078D966-F8A8-C8EB-217B-2640BA6B0BF2}"/>
              </a:ext>
            </a:extLst>
          </p:cNvPr>
          <p:cNvSpPr/>
          <p:nvPr/>
        </p:nvSpPr>
        <p:spPr>
          <a:xfrm>
            <a:off x="617137" y="1781276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7E14B0E-774E-B78F-BE83-676BA262411E}"/>
              </a:ext>
            </a:extLst>
          </p:cNvPr>
          <p:cNvSpPr txBox="1"/>
          <p:nvPr/>
        </p:nvSpPr>
        <p:spPr>
          <a:xfrm>
            <a:off x="1629543" y="1772816"/>
            <a:ext cx="22601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22,000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sq km</a:t>
            </a:r>
          </a:p>
        </p:txBody>
      </p:sp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D6E01D5C-4C8A-D7D7-4439-DDDAD6FDE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36" y="1959129"/>
            <a:ext cx="837508" cy="461665"/>
          </a:xfrm>
          <a:prstGeom prst="rect">
            <a:avLst/>
          </a:prstGeom>
        </p:spPr>
      </p:pic>
      <p:sp>
        <p:nvSpPr>
          <p:cNvPr id="17" name="אליפסה 16">
            <a:extLst>
              <a:ext uri="{FF2B5EF4-FFF2-40B4-BE49-F238E27FC236}">
                <a16:creationId xmlns:a16="http://schemas.microsoft.com/office/drawing/2014/main" id="{EDD8E4AA-5760-6F76-D387-6593616CB260}"/>
              </a:ext>
            </a:extLst>
          </p:cNvPr>
          <p:cNvSpPr/>
          <p:nvPr/>
        </p:nvSpPr>
        <p:spPr>
          <a:xfrm>
            <a:off x="599949" y="3409768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AA94773-3D86-9B68-6575-0B1FE0423BBD}"/>
              </a:ext>
            </a:extLst>
          </p:cNvPr>
          <p:cNvSpPr txBox="1"/>
          <p:nvPr/>
        </p:nvSpPr>
        <p:spPr>
          <a:xfrm>
            <a:off x="1612355" y="3401308"/>
            <a:ext cx="22601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9.7m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Population +1.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493EAD41-A7FF-0E2C-6EFC-BBD1DC29F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15" y="3527457"/>
            <a:ext cx="783573" cy="643649"/>
          </a:xfrm>
          <a:prstGeom prst="rect">
            <a:avLst/>
          </a:prstGeom>
        </p:spPr>
      </p:pic>
      <p:sp>
        <p:nvSpPr>
          <p:cNvPr id="22" name="אליפסה 21">
            <a:extLst>
              <a:ext uri="{FF2B5EF4-FFF2-40B4-BE49-F238E27FC236}">
                <a16:creationId xmlns:a16="http://schemas.microsoft.com/office/drawing/2014/main" id="{35C89042-C290-677A-21D7-CC11031784F3}"/>
              </a:ext>
            </a:extLst>
          </p:cNvPr>
          <p:cNvSpPr/>
          <p:nvPr/>
        </p:nvSpPr>
        <p:spPr>
          <a:xfrm>
            <a:off x="599949" y="5033219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7F44B74-E79E-90B8-3793-67764EE1B251}"/>
              </a:ext>
            </a:extLst>
          </p:cNvPr>
          <p:cNvSpPr txBox="1"/>
          <p:nvPr/>
        </p:nvSpPr>
        <p:spPr>
          <a:xfrm>
            <a:off x="1612355" y="5024759"/>
            <a:ext cx="22601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$485b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GDP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+6.5% (2022)</a:t>
            </a:r>
          </a:p>
        </p:txBody>
      </p:sp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8B12512A-7896-EF59-BF3C-715A93B82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47" y="5181000"/>
            <a:ext cx="724510" cy="628818"/>
          </a:xfrm>
          <a:prstGeom prst="rect">
            <a:avLst/>
          </a:prstGeom>
        </p:spPr>
      </p:pic>
      <p:sp>
        <p:nvSpPr>
          <p:cNvPr id="42" name="אליפסה 41">
            <a:extLst>
              <a:ext uri="{FF2B5EF4-FFF2-40B4-BE49-F238E27FC236}">
                <a16:creationId xmlns:a16="http://schemas.microsoft.com/office/drawing/2014/main" id="{BFD05185-22D5-5219-F211-82E1ED4F39A3}"/>
              </a:ext>
            </a:extLst>
          </p:cNvPr>
          <p:cNvSpPr/>
          <p:nvPr/>
        </p:nvSpPr>
        <p:spPr>
          <a:xfrm>
            <a:off x="4254264" y="1781276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D9DDBBC0-162E-E91E-EE83-81E359412276}"/>
              </a:ext>
            </a:extLst>
          </p:cNvPr>
          <p:cNvSpPr txBox="1"/>
          <p:nvPr/>
        </p:nvSpPr>
        <p:spPr>
          <a:xfrm>
            <a:off x="5266670" y="1772816"/>
            <a:ext cx="22601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3.1%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Unemployment</a:t>
            </a: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88FFF850-4448-DFC7-7549-9105B385244E}"/>
              </a:ext>
            </a:extLst>
          </p:cNvPr>
          <p:cNvSpPr/>
          <p:nvPr/>
        </p:nvSpPr>
        <p:spPr>
          <a:xfrm>
            <a:off x="4237076" y="3409768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96329612-3CC7-F09F-563A-C2FBCB39F8DD}"/>
              </a:ext>
            </a:extLst>
          </p:cNvPr>
          <p:cNvSpPr txBox="1"/>
          <p:nvPr/>
        </p:nvSpPr>
        <p:spPr>
          <a:xfrm>
            <a:off x="5249482" y="3401308"/>
            <a:ext cx="22601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+2.7%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Avg. real wage growth</a:t>
            </a:r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FDD28D3D-4977-4236-A5B1-B5EC106E0800}"/>
              </a:ext>
            </a:extLst>
          </p:cNvPr>
          <p:cNvSpPr/>
          <p:nvPr/>
        </p:nvSpPr>
        <p:spPr>
          <a:xfrm>
            <a:off x="4237076" y="5033219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304929EC-FAB4-2268-FDB8-C1105656AE71}"/>
              </a:ext>
            </a:extLst>
          </p:cNvPr>
          <p:cNvSpPr txBox="1"/>
          <p:nvPr/>
        </p:nvSpPr>
        <p:spPr>
          <a:xfrm>
            <a:off x="5249482" y="5024759"/>
            <a:ext cx="22601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5%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Inflation</a:t>
            </a:r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1E5E1B97-3658-3597-7B9C-7B23E1C85711}"/>
              </a:ext>
            </a:extLst>
          </p:cNvPr>
          <p:cNvSpPr/>
          <p:nvPr/>
        </p:nvSpPr>
        <p:spPr>
          <a:xfrm>
            <a:off x="8246516" y="1781276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BEA8C920-C165-F9FC-0CE5-C15BCB41ED21}"/>
              </a:ext>
            </a:extLst>
          </p:cNvPr>
          <p:cNvSpPr txBox="1"/>
          <p:nvPr/>
        </p:nvSpPr>
        <p:spPr>
          <a:xfrm>
            <a:off x="9258922" y="1772816"/>
            <a:ext cx="26076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.75%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BOI Interest Rate</a:t>
            </a:r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DDA352C6-C798-9F20-AA92-3CB7D4D3E1B4}"/>
              </a:ext>
            </a:extLst>
          </p:cNvPr>
          <p:cNvSpPr/>
          <p:nvPr/>
        </p:nvSpPr>
        <p:spPr>
          <a:xfrm>
            <a:off x="8229328" y="3409768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65F4468F-C942-83CF-A5B9-994508701D0B}"/>
              </a:ext>
            </a:extLst>
          </p:cNvPr>
          <p:cNvSpPr txBox="1"/>
          <p:nvPr/>
        </p:nvSpPr>
        <p:spPr>
          <a:xfrm>
            <a:off x="9241734" y="3401308"/>
            <a:ext cx="260766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65%</a:t>
            </a:r>
          </a:p>
          <a:p>
            <a:pPr algn="l" rt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Government Debt as part of  GDP</a:t>
            </a:r>
          </a:p>
        </p:txBody>
      </p:sp>
      <p:pic>
        <p:nvPicPr>
          <p:cNvPr id="55" name="גרפיקה 54">
            <a:extLst>
              <a:ext uri="{FF2B5EF4-FFF2-40B4-BE49-F238E27FC236}">
                <a16:creationId xmlns:a16="http://schemas.microsoft.com/office/drawing/2014/main" id="{37D96386-1084-593F-BBFE-71ED84F46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7692" y="1961148"/>
            <a:ext cx="658454" cy="592326"/>
          </a:xfrm>
          <a:prstGeom prst="rect">
            <a:avLst/>
          </a:prstGeom>
        </p:spPr>
      </p:pic>
      <p:pic>
        <p:nvPicPr>
          <p:cNvPr id="61" name="גרפיקה 60">
            <a:extLst>
              <a:ext uri="{FF2B5EF4-FFF2-40B4-BE49-F238E27FC236}">
                <a16:creationId xmlns:a16="http://schemas.microsoft.com/office/drawing/2014/main" id="{E4405444-919C-C9A6-6BEE-B77670DE53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14543" y="5160380"/>
            <a:ext cx="624954" cy="621310"/>
          </a:xfrm>
          <a:prstGeom prst="rect">
            <a:avLst/>
          </a:prstGeom>
        </p:spPr>
      </p:pic>
      <p:pic>
        <p:nvPicPr>
          <p:cNvPr id="63" name="גרפיקה 62">
            <a:extLst>
              <a:ext uri="{FF2B5EF4-FFF2-40B4-BE49-F238E27FC236}">
                <a16:creationId xmlns:a16="http://schemas.microsoft.com/office/drawing/2014/main" id="{5159A744-95C3-38EB-CBEC-1761F5F318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24218" y="3527456"/>
            <a:ext cx="633638" cy="643650"/>
          </a:xfrm>
          <a:prstGeom prst="rect">
            <a:avLst/>
          </a:prstGeom>
        </p:spPr>
      </p:pic>
      <p:pic>
        <p:nvPicPr>
          <p:cNvPr id="67" name="גרפיקה 66">
            <a:extLst>
              <a:ext uri="{FF2B5EF4-FFF2-40B4-BE49-F238E27FC236}">
                <a16:creationId xmlns:a16="http://schemas.microsoft.com/office/drawing/2014/main" id="{580A9A09-C8D7-1C09-3953-8026964A74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64284" y="1959129"/>
            <a:ext cx="675213" cy="563207"/>
          </a:xfrm>
          <a:prstGeom prst="rect">
            <a:avLst/>
          </a:prstGeom>
        </p:spPr>
      </p:pic>
      <p:pic>
        <p:nvPicPr>
          <p:cNvPr id="69" name="גרפיקה 68">
            <a:extLst>
              <a:ext uri="{FF2B5EF4-FFF2-40B4-BE49-F238E27FC236}">
                <a16:creationId xmlns:a16="http://schemas.microsoft.com/office/drawing/2014/main" id="{4167F843-4A88-D86D-B883-D379804C76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82972" y="3702949"/>
            <a:ext cx="846818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8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01447967-25D0-FB88-71A4-CEC1FF0C0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r="20180" b="15286"/>
          <a:stretch/>
        </p:blipFill>
        <p:spPr bwMode="auto">
          <a:xfrm>
            <a:off x="5519936" y="1"/>
            <a:ext cx="6671522" cy="6857999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932A92F-51D2-3FCE-4870-AD027B335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46451"/>
          <a:stretch/>
        </p:blipFill>
        <p:spPr bwMode="auto">
          <a:xfrm>
            <a:off x="543" y="1"/>
            <a:ext cx="4511282" cy="6857999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9EFC95B3-285A-8383-EE4E-56545E61FEB7}"/>
              </a:ext>
            </a:extLst>
          </p:cNvPr>
          <p:cNvSpPr/>
          <p:nvPr/>
        </p:nvSpPr>
        <p:spPr>
          <a:xfrm>
            <a:off x="441447" y="0"/>
            <a:ext cx="53039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0C7188EB-B15A-E393-24A6-0141C31987E2}"/>
              </a:ext>
            </a:extLst>
          </p:cNvPr>
          <p:cNvSpPr/>
          <p:nvPr/>
        </p:nvSpPr>
        <p:spPr>
          <a:xfrm>
            <a:off x="658067" y="5220843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EE8733-F3B4-912F-3411-89E02247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394" y="2228060"/>
            <a:ext cx="3600400" cy="1323439"/>
          </a:xfrm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buNone/>
              <a:defRPr/>
            </a:pPr>
            <a:r>
              <a:rPr lang="en-US" b="1" dirty="0"/>
              <a:t>$</a:t>
            </a:r>
            <a:r>
              <a:rPr lang="he-IL" b="1" dirty="0"/>
              <a:t>65</a:t>
            </a:r>
            <a:r>
              <a:rPr lang="en-US" b="1" dirty="0"/>
              <a:t>b</a:t>
            </a:r>
          </a:p>
          <a:p>
            <a:pPr marL="0" indent="0" rtl="0">
              <a:spcBef>
                <a:spcPts val="0"/>
              </a:spcBef>
              <a:buNone/>
              <a:defRPr/>
            </a:pPr>
            <a:r>
              <a:rPr lang="en-US" sz="2400" dirty="0"/>
              <a:t>Total construction sector investments</a:t>
            </a: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8E6AFFDA-FB76-367D-2203-A5B1B625F5D6}"/>
              </a:ext>
            </a:extLst>
          </p:cNvPr>
          <p:cNvSpPr txBox="1">
            <a:spLocks/>
          </p:cNvSpPr>
          <p:nvPr/>
        </p:nvSpPr>
        <p:spPr>
          <a:xfrm>
            <a:off x="1689394" y="3909117"/>
            <a:ext cx="3600400" cy="95410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dirty="0"/>
              <a:t>1</a:t>
            </a:r>
            <a:r>
              <a:rPr lang="he-IL" b="1" dirty="0"/>
              <a:t>3</a:t>
            </a:r>
            <a:r>
              <a:rPr lang="en-US" b="1" dirty="0"/>
              <a:t>.4%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/>
              <a:t>Share of GDP</a:t>
            </a: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F5BE7B40-1C65-699E-3082-A5149F076933}"/>
              </a:ext>
            </a:extLst>
          </p:cNvPr>
          <p:cNvSpPr txBox="1">
            <a:spLocks/>
          </p:cNvSpPr>
          <p:nvPr/>
        </p:nvSpPr>
        <p:spPr>
          <a:xfrm>
            <a:off x="1689394" y="5220843"/>
            <a:ext cx="3600400" cy="95410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dirty="0"/>
              <a:t>+</a:t>
            </a:r>
            <a:r>
              <a:rPr lang="he-IL" b="1" dirty="0"/>
              <a:t>5.5</a:t>
            </a:r>
            <a:r>
              <a:rPr lang="en-US" b="1" dirty="0"/>
              <a:t>%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/>
              <a:t>Average growth per year</a:t>
            </a:r>
          </a:p>
        </p:txBody>
      </p:sp>
      <p:sp>
        <p:nvSpPr>
          <p:cNvPr id="17" name="כותרת 16">
            <a:extLst>
              <a:ext uri="{FF2B5EF4-FFF2-40B4-BE49-F238E27FC236}">
                <a16:creationId xmlns:a16="http://schemas.microsoft.com/office/drawing/2014/main" id="{4C4C4090-32F0-BA87-1006-55FD3270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4645495" cy="1200329"/>
          </a:xfrm>
        </p:spPr>
        <p:txBody>
          <a:bodyPr>
            <a:spAutoFit/>
          </a:bodyPr>
          <a:lstStyle/>
          <a:p>
            <a:r>
              <a:rPr lang="en-US" dirty="0"/>
              <a:t>Israeli Construction Sector Size </a:t>
            </a:r>
            <a:endParaRPr lang="LID4096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72A946F7-9FAB-EE61-71FE-0A6B02B35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921" y="5401733"/>
            <a:ext cx="658454" cy="592326"/>
          </a:xfrm>
          <a:prstGeom prst="rect">
            <a:avLst/>
          </a:prstGeom>
        </p:spPr>
      </p:pic>
      <p:sp>
        <p:nvSpPr>
          <p:cNvPr id="25" name="אליפסה 24">
            <a:extLst>
              <a:ext uri="{FF2B5EF4-FFF2-40B4-BE49-F238E27FC236}">
                <a16:creationId xmlns:a16="http://schemas.microsoft.com/office/drawing/2014/main" id="{3D76541E-EFD7-8187-873A-E0264A08600A}"/>
              </a:ext>
            </a:extLst>
          </p:cNvPr>
          <p:cNvSpPr/>
          <p:nvPr/>
        </p:nvSpPr>
        <p:spPr>
          <a:xfrm>
            <a:off x="658067" y="3834905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1699E62E-0A7A-A34B-F4F6-2C957BEEE9B9}"/>
              </a:ext>
            </a:extLst>
          </p:cNvPr>
          <p:cNvSpPr/>
          <p:nvPr/>
        </p:nvSpPr>
        <p:spPr>
          <a:xfrm>
            <a:off x="658067" y="2448967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graphicFrame>
        <p:nvGraphicFramePr>
          <p:cNvPr id="29" name="תרשים 28">
            <a:extLst>
              <a:ext uri="{FF2B5EF4-FFF2-40B4-BE49-F238E27FC236}">
                <a16:creationId xmlns:a16="http://schemas.microsoft.com/office/drawing/2014/main" id="{C84B5DF0-0469-8BDA-0B4A-87E9A911E3B4}"/>
              </a:ext>
            </a:extLst>
          </p:cNvPr>
          <p:cNvGraphicFramePr/>
          <p:nvPr/>
        </p:nvGraphicFramePr>
        <p:xfrm>
          <a:off x="5652355" y="1604132"/>
          <a:ext cx="4645495" cy="295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BBBC9FEF-69B1-1549-86CB-0943F6274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865" y="3933056"/>
            <a:ext cx="724510" cy="628818"/>
          </a:xfrm>
          <a:prstGeom prst="rect">
            <a:avLst/>
          </a:prstGeom>
        </p:spPr>
      </p:pic>
      <p:pic>
        <p:nvPicPr>
          <p:cNvPr id="38" name="גרפיקה 37">
            <a:extLst>
              <a:ext uri="{FF2B5EF4-FFF2-40B4-BE49-F238E27FC236}">
                <a16:creationId xmlns:a16="http://schemas.microsoft.com/office/drawing/2014/main" id="{1367DE55-2E2A-8E2A-89BD-BFB04397F0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430" y="2636912"/>
            <a:ext cx="559380" cy="559380"/>
          </a:xfrm>
          <a:prstGeom prst="rect">
            <a:avLst/>
          </a:prstGeom>
        </p:spPr>
      </p:pic>
      <p:sp>
        <p:nvSpPr>
          <p:cNvPr id="42" name="כותרת 16">
            <a:extLst>
              <a:ext uri="{FF2B5EF4-FFF2-40B4-BE49-F238E27FC236}">
                <a16:creationId xmlns:a16="http://schemas.microsoft.com/office/drawing/2014/main" id="{51863589-A58A-222B-3A91-0AD2831F632B}"/>
              </a:ext>
            </a:extLst>
          </p:cNvPr>
          <p:cNvSpPr txBox="1">
            <a:spLocks/>
          </p:cNvSpPr>
          <p:nvPr/>
        </p:nvSpPr>
        <p:spPr>
          <a:xfrm>
            <a:off x="6111842" y="620688"/>
            <a:ext cx="4645495" cy="707886"/>
          </a:xfrm>
          <a:prstGeom prst="rect">
            <a:avLst/>
          </a:prstGeom>
        </p:spPr>
        <p:txBody>
          <a:bodyPr vert="horz" wrap="square" lIns="91440" tIns="45720" rIns="91440" bIns="45720" rtlCol="1" anchor="t">
            <a:sp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Gross Domestic Investments in Construction, Billions US$ 2022</a:t>
            </a:r>
            <a:endParaRPr lang="LID4096" sz="2000" dirty="0">
              <a:solidFill>
                <a:schemeClr val="bg1"/>
              </a:solidFill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D041B66C-C6BF-A61B-F2AC-B59CE33E662E}"/>
              </a:ext>
            </a:extLst>
          </p:cNvPr>
          <p:cNvSpPr txBox="1"/>
          <p:nvPr/>
        </p:nvSpPr>
        <p:spPr>
          <a:xfrm>
            <a:off x="7975102" y="2969495"/>
            <a:ext cx="1102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he-IL" b="1" dirty="0">
                <a:solidFill>
                  <a:schemeClr val="bg1"/>
                </a:solidFill>
              </a:rPr>
              <a:t>35.3</a:t>
            </a:r>
            <a:r>
              <a:rPr lang="en-US" b="1" dirty="0">
                <a:solidFill>
                  <a:schemeClr val="bg1"/>
                </a:solidFill>
              </a:rPr>
              <a:t> b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1BFB84DA-DC8F-9C3B-DF4D-CC638C50E783}"/>
              </a:ext>
            </a:extLst>
          </p:cNvPr>
          <p:cNvSpPr txBox="1"/>
          <p:nvPr/>
        </p:nvSpPr>
        <p:spPr>
          <a:xfrm>
            <a:off x="6805907" y="3079883"/>
            <a:ext cx="1102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$19.0 b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D4D7B76B-AC99-EDD8-9F5C-74266160D339}"/>
              </a:ext>
            </a:extLst>
          </p:cNvPr>
          <p:cNvSpPr txBox="1"/>
          <p:nvPr/>
        </p:nvSpPr>
        <p:spPr>
          <a:xfrm>
            <a:off x="7032104" y="2267932"/>
            <a:ext cx="1102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chemeClr val="bg1"/>
                </a:solidFill>
              </a:rPr>
              <a:t>$10.7 b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0320C73-EC43-B17B-6F5F-E4F1A8090B98}"/>
              </a:ext>
            </a:extLst>
          </p:cNvPr>
          <p:cNvSpPr txBox="1"/>
          <p:nvPr/>
        </p:nvSpPr>
        <p:spPr>
          <a:xfrm>
            <a:off x="680476" y="6479211"/>
            <a:ext cx="28803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Central Bureau of Statistics</a:t>
            </a:r>
            <a:endParaRPr lang="he-IL" sz="1100" dirty="0"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42200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תרשים 70">
            <a:extLst>
              <a:ext uri="{FF2B5EF4-FFF2-40B4-BE49-F238E27FC236}">
                <a16:creationId xmlns:a16="http://schemas.microsoft.com/office/drawing/2014/main" id="{6C59BAD1-D647-3F38-6548-613C56F1CA5F}"/>
              </a:ext>
            </a:extLst>
          </p:cNvPr>
          <p:cNvGraphicFramePr/>
          <p:nvPr/>
        </p:nvGraphicFramePr>
        <p:xfrm>
          <a:off x="8114242" y="2204864"/>
          <a:ext cx="4193367" cy="303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Housing Sector </a:t>
            </a:r>
            <a:r>
              <a:rPr lang="en-US"/>
              <a:t>in Numbers</a:t>
            </a:r>
            <a:endParaRPr lang="LID4096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7E14B0E-774E-B78F-BE83-676BA262411E}"/>
              </a:ext>
            </a:extLst>
          </p:cNvPr>
          <p:cNvSpPr txBox="1"/>
          <p:nvPr/>
        </p:nvSpPr>
        <p:spPr>
          <a:xfrm>
            <a:off x="9225152" y="3292452"/>
            <a:ext cx="19715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93%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Government land ownership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EDD8E4AA-5760-6F76-D387-6593616CB260}"/>
              </a:ext>
            </a:extLst>
          </p:cNvPr>
          <p:cNvSpPr/>
          <p:nvPr/>
        </p:nvSpPr>
        <p:spPr>
          <a:xfrm>
            <a:off x="754520" y="1771454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AA94773-3D86-9B68-6575-0B1FE0423BBD}"/>
              </a:ext>
            </a:extLst>
          </p:cNvPr>
          <p:cNvSpPr txBox="1"/>
          <p:nvPr/>
        </p:nvSpPr>
        <p:spPr>
          <a:xfrm>
            <a:off x="1775520" y="1762994"/>
            <a:ext cx="2768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67%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Household home ownership</a:t>
            </a: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35C89042-C290-677A-21D7-CC11031784F3}"/>
              </a:ext>
            </a:extLst>
          </p:cNvPr>
          <p:cNvSpPr/>
          <p:nvPr/>
        </p:nvSpPr>
        <p:spPr>
          <a:xfrm>
            <a:off x="4585850" y="1771454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7F44B74-E79E-90B8-3793-67764EE1B251}"/>
              </a:ext>
            </a:extLst>
          </p:cNvPr>
          <p:cNvSpPr txBox="1"/>
          <p:nvPr/>
        </p:nvSpPr>
        <p:spPr>
          <a:xfrm>
            <a:off x="5598255" y="1762994"/>
            <a:ext cx="26659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130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,000</a:t>
            </a:r>
          </a:p>
          <a:p>
            <a:pPr algn="l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housing transactions per year – 38% new</a:t>
            </a:r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BFD05185-22D5-5219-F211-82E1ED4F39A3}"/>
              </a:ext>
            </a:extLst>
          </p:cNvPr>
          <p:cNvSpPr/>
          <p:nvPr/>
        </p:nvSpPr>
        <p:spPr>
          <a:xfrm>
            <a:off x="754520" y="3409768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D9DDBBC0-162E-E91E-EE83-81E359412276}"/>
              </a:ext>
            </a:extLst>
          </p:cNvPr>
          <p:cNvSpPr txBox="1"/>
          <p:nvPr/>
        </p:nvSpPr>
        <p:spPr>
          <a:xfrm>
            <a:off x="1775520" y="3401308"/>
            <a:ext cx="2768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  <a:p>
            <a:pPr algn="l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housing are in Tel Aviv and central Israel</a:t>
            </a: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88FFF850-4448-DFC7-7549-9105B385244E}"/>
              </a:ext>
            </a:extLst>
          </p:cNvPr>
          <p:cNvSpPr/>
          <p:nvPr/>
        </p:nvSpPr>
        <p:spPr>
          <a:xfrm>
            <a:off x="754520" y="5038260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96329612-3CC7-F09F-563A-C2FBCB39F8DD}"/>
              </a:ext>
            </a:extLst>
          </p:cNvPr>
          <p:cNvSpPr txBox="1"/>
          <p:nvPr/>
        </p:nvSpPr>
        <p:spPr>
          <a:xfrm>
            <a:off x="1758332" y="5029800"/>
            <a:ext cx="2768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  <a:p>
            <a:pPr algn="l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new housing units are flats in cities</a:t>
            </a:r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FDD28D3D-4977-4236-A5B1-B5EC106E0800}"/>
              </a:ext>
            </a:extLst>
          </p:cNvPr>
          <p:cNvSpPr/>
          <p:nvPr/>
        </p:nvSpPr>
        <p:spPr>
          <a:xfrm>
            <a:off x="4644149" y="5077277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304929EC-FAB4-2268-FDB8-C1105656AE71}"/>
              </a:ext>
            </a:extLst>
          </p:cNvPr>
          <p:cNvSpPr txBox="1"/>
          <p:nvPr/>
        </p:nvSpPr>
        <p:spPr>
          <a:xfrm>
            <a:off x="5656554" y="5068817"/>
            <a:ext cx="39678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4-5 rooms/110 sqm</a:t>
            </a:r>
            <a:endParaRPr lang="he-IL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Living space</a:t>
            </a: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mid-rise buildings Most multi-family flats</a:t>
            </a:r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1E5E1B97-3658-3597-7B9C-7B23E1C85711}"/>
              </a:ext>
            </a:extLst>
          </p:cNvPr>
          <p:cNvSpPr/>
          <p:nvPr/>
        </p:nvSpPr>
        <p:spPr>
          <a:xfrm>
            <a:off x="4644149" y="3409768"/>
            <a:ext cx="954107" cy="95410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ID4096" dirty="0"/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BEA8C920-C165-F9FC-0CE5-C15BCB41ED21}"/>
              </a:ext>
            </a:extLst>
          </p:cNvPr>
          <p:cNvSpPr txBox="1"/>
          <p:nvPr/>
        </p:nvSpPr>
        <p:spPr>
          <a:xfrm>
            <a:off x="5656555" y="3401308"/>
            <a:ext cx="26076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$685,000</a:t>
            </a:r>
          </a:p>
          <a:p>
            <a:pPr algn="l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Average price per new dwelling</a:t>
            </a:r>
          </a:p>
        </p:txBody>
      </p:sp>
      <p:pic>
        <p:nvPicPr>
          <p:cNvPr id="72" name="גרפיקה 71">
            <a:extLst>
              <a:ext uri="{FF2B5EF4-FFF2-40B4-BE49-F238E27FC236}">
                <a16:creationId xmlns:a16="http://schemas.microsoft.com/office/drawing/2014/main" id="{14A6DF7A-40F8-5B20-1C06-8F266193C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7516" y="2856327"/>
            <a:ext cx="846818" cy="436125"/>
          </a:xfrm>
          <a:prstGeom prst="rect">
            <a:avLst/>
          </a:prstGeom>
        </p:spPr>
      </p:pic>
      <p:pic>
        <p:nvPicPr>
          <p:cNvPr id="74" name="גרפיקה 73">
            <a:extLst>
              <a:ext uri="{FF2B5EF4-FFF2-40B4-BE49-F238E27FC236}">
                <a16:creationId xmlns:a16="http://schemas.microsoft.com/office/drawing/2014/main" id="{67C4B055-9016-5E10-8D4C-E9C2E154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4536" y="5301208"/>
            <a:ext cx="724100" cy="504056"/>
          </a:xfrm>
          <a:prstGeom prst="rect">
            <a:avLst/>
          </a:prstGeom>
        </p:spPr>
      </p:pic>
      <p:pic>
        <p:nvPicPr>
          <p:cNvPr id="80" name="גרפיקה 79">
            <a:extLst>
              <a:ext uri="{FF2B5EF4-FFF2-40B4-BE49-F238E27FC236}">
                <a16:creationId xmlns:a16="http://schemas.microsoft.com/office/drawing/2014/main" id="{5D218DB7-6A36-CB8D-0190-C4D7677DE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487" y="1923789"/>
            <a:ext cx="832173" cy="562150"/>
          </a:xfrm>
          <a:prstGeom prst="rect">
            <a:avLst/>
          </a:prstGeom>
        </p:spPr>
      </p:pic>
      <p:pic>
        <p:nvPicPr>
          <p:cNvPr id="82" name="גרפיקה 81">
            <a:extLst>
              <a:ext uri="{FF2B5EF4-FFF2-40B4-BE49-F238E27FC236}">
                <a16:creationId xmlns:a16="http://schemas.microsoft.com/office/drawing/2014/main" id="{DBAAEBE3-8D35-15C0-CDCD-448281E6E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6728" y="3501008"/>
            <a:ext cx="489691" cy="720258"/>
          </a:xfrm>
          <a:prstGeom prst="rect">
            <a:avLst/>
          </a:prstGeom>
        </p:spPr>
      </p:pic>
      <p:pic>
        <p:nvPicPr>
          <p:cNvPr id="84" name="גרפיקה 83">
            <a:extLst>
              <a:ext uri="{FF2B5EF4-FFF2-40B4-BE49-F238E27FC236}">
                <a16:creationId xmlns:a16="http://schemas.microsoft.com/office/drawing/2014/main" id="{8B01F99F-03EA-5180-C74C-5082DD4C0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99173" y="1913609"/>
            <a:ext cx="727460" cy="723303"/>
          </a:xfrm>
          <a:prstGeom prst="rect">
            <a:avLst/>
          </a:prstGeom>
        </p:spPr>
      </p:pic>
      <p:pic>
        <p:nvPicPr>
          <p:cNvPr id="86" name="גרפיקה 85">
            <a:extLst>
              <a:ext uri="{FF2B5EF4-FFF2-40B4-BE49-F238E27FC236}">
                <a16:creationId xmlns:a16="http://schemas.microsoft.com/office/drawing/2014/main" id="{955222B9-DEF7-4C6C-09A1-5ABC64DC22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76906" y="3521720"/>
            <a:ext cx="711730" cy="711730"/>
          </a:xfrm>
          <a:prstGeom prst="rect">
            <a:avLst/>
          </a:prstGeom>
        </p:spPr>
      </p:pic>
      <p:pic>
        <p:nvPicPr>
          <p:cNvPr id="88" name="גרפיקה 87">
            <a:extLst>
              <a:ext uri="{FF2B5EF4-FFF2-40B4-BE49-F238E27FC236}">
                <a16:creationId xmlns:a16="http://schemas.microsoft.com/office/drawing/2014/main" id="{0434E72D-1FD3-AB05-0EE6-1505E7FC54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7639" y="5217980"/>
            <a:ext cx="676640" cy="6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175032" cy="646331"/>
          </a:xfrm>
        </p:spPr>
        <p:txBody>
          <a:bodyPr/>
          <a:lstStyle/>
          <a:p>
            <a:pPr rtl="0"/>
            <a:r>
              <a:rPr lang="en-US" dirty="0"/>
              <a:t>Government commitment to infrastructure spending</a:t>
            </a:r>
            <a:endParaRPr lang="LID4096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0CF04C0-01D5-ADF4-7C01-BAF6CDFF13C4}"/>
              </a:ext>
            </a:extLst>
          </p:cNvPr>
          <p:cNvSpPr txBox="1"/>
          <p:nvPr/>
        </p:nvSpPr>
        <p:spPr>
          <a:xfrm>
            <a:off x="263352" y="6430293"/>
            <a:ext cx="404624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OECD</a:t>
            </a:r>
            <a:endParaRPr lang="he-IL" sz="1100" dirty="0">
              <a:latin typeface="Roboto "/>
            </a:endParaRPr>
          </a:p>
        </p:txBody>
      </p:sp>
      <p:sp>
        <p:nvSpPr>
          <p:cNvPr id="11" name="תיבת טקסט 21">
            <a:extLst>
              <a:ext uri="{FF2B5EF4-FFF2-40B4-BE49-F238E27FC236}">
                <a16:creationId xmlns:a16="http://schemas.microsoft.com/office/drawing/2014/main" id="{495E9B9D-5701-E7A7-A011-C6CC686C2E1C}"/>
              </a:ext>
            </a:extLst>
          </p:cNvPr>
          <p:cNvSpPr txBox="1"/>
          <p:nvPr/>
        </p:nvSpPr>
        <p:spPr>
          <a:xfrm>
            <a:off x="8153775" y="1162333"/>
            <a:ext cx="39604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Israel’s population is expected to double by 2060</a:t>
            </a:r>
          </a:p>
          <a:p>
            <a:pPr algn="ctr" rtl="0"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5BCED-A306-E75B-D0D5-5AE24C03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37" y="1162333"/>
            <a:ext cx="7895238" cy="4533333"/>
          </a:xfrm>
          <a:prstGeom prst="rect">
            <a:avLst/>
          </a:prstGeom>
        </p:spPr>
      </p:pic>
      <p:pic>
        <p:nvPicPr>
          <p:cNvPr id="3076" name="Picture 4" descr="Free vector people standing together in shape of an arrow">
            <a:extLst>
              <a:ext uri="{FF2B5EF4-FFF2-40B4-BE49-F238E27FC236}">
                <a16:creationId xmlns:a16="http://schemas.microsoft.com/office/drawing/2014/main" id="{F3DAADD4-69AF-79E6-03C1-F6109AF1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66" y="2060848"/>
            <a:ext cx="3413373" cy="34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2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41" y="104938"/>
            <a:ext cx="9518848" cy="1656184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Housing Starts and Housing Completions</a:t>
            </a:r>
            <a:br>
              <a:rPr lang="en-US" dirty="0"/>
            </a:br>
            <a:r>
              <a:rPr lang="en-US" sz="2400" b="0" baseline="0" dirty="0"/>
              <a:t>in 1,000 units</a:t>
            </a:r>
            <a:endParaRPr lang="LID4096" b="0" dirty="0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CAF910D-024A-475C-687C-19083F6A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0" y="3866920"/>
            <a:ext cx="3816424" cy="1877437"/>
          </a:xfrm>
        </p:spPr>
        <p:txBody>
          <a:bodyPr wrap="square">
            <a:spAutoFit/>
          </a:bodyPr>
          <a:lstStyle/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67,500</a:t>
            </a:r>
          </a:p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0070C0"/>
                </a:solidFill>
              </a:rPr>
              <a:t>Housing starts (2.3% of housing stock)</a:t>
            </a:r>
          </a:p>
          <a:p>
            <a:pPr marL="0" indent="0" algn="ctr" rtl="0">
              <a:spcBef>
                <a:spcPts val="0"/>
              </a:spcBef>
              <a:buNone/>
              <a:defRPr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52,400</a:t>
            </a:r>
          </a:p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Housing completions</a:t>
            </a:r>
          </a:p>
          <a:p>
            <a:pPr marL="0" indent="0" algn="ctr" rtl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1D556-B679-8734-67C6-C350DA41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9" y="1113643"/>
            <a:ext cx="8280920" cy="514139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4ADDEFF-8833-1564-2D4E-B645C981B47D}"/>
              </a:ext>
            </a:extLst>
          </p:cNvPr>
          <p:cNvSpPr txBox="1"/>
          <p:nvPr/>
        </p:nvSpPr>
        <p:spPr>
          <a:xfrm>
            <a:off x="287336" y="6442962"/>
            <a:ext cx="28803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Central Bureau of Statistics</a:t>
            </a:r>
            <a:endParaRPr lang="he-IL" sz="1100" dirty="0"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194422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38EC88-6EBF-B984-A80D-04C3B30C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4" y="1649963"/>
            <a:ext cx="8351211" cy="474700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8942784" cy="1631216"/>
          </a:xfrm>
        </p:spPr>
        <p:txBody>
          <a:bodyPr/>
          <a:lstStyle/>
          <a:p>
            <a:pPr rtl="0"/>
            <a:r>
              <a:rPr lang="en-US" dirty="0"/>
              <a:t>Long Construction Times</a:t>
            </a:r>
            <a:br>
              <a:rPr lang="en-US" dirty="0"/>
            </a:br>
            <a:r>
              <a:rPr lang="en-US" sz="2400" b="0" dirty="0"/>
              <a:t>construction</a:t>
            </a:r>
            <a:r>
              <a:rPr lang="en-US" sz="2400" b="0" baseline="0" dirty="0"/>
              <a:t> time per avg. housing unit in months</a:t>
            </a:r>
            <a:br>
              <a:rPr lang="he-IL" sz="3600" dirty="0"/>
            </a:br>
            <a:endParaRPr lang="LID4096" dirty="0"/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8F6AC80F-D647-677F-EFC7-8466FA11678F}"/>
              </a:ext>
            </a:extLst>
          </p:cNvPr>
          <p:cNvGrpSpPr/>
          <p:nvPr/>
        </p:nvGrpSpPr>
        <p:grpSpPr>
          <a:xfrm>
            <a:off x="9702182" y="1946579"/>
            <a:ext cx="1866426" cy="1866431"/>
            <a:chOff x="8344530" y="2221143"/>
            <a:chExt cx="2415706" cy="2415712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0EDBA590-A09F-36C8-975E-7DB5442EDAAB}"/>
                </a:ext>
              </a:extLst>
            </p:cNvPr>
            <p:cNvSpPr/>
            <p:nvPr/>
          </p:nvSpPr>
          <p:spPr>
            <a:xfrm>
              <a:off x="8344530" y="2221143"/>
              <a:ext cx="2415706" cy="241571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ID4096" dirty="0"/>
            </a:p>
          </p:txBody>
        </p:sp>
        <p:pic>
          <p:nvPicPr>
            <p:cNvPr id="7" name="גרפיקה 6">
              <a:extLst>
                <a:ext uri="{FF2B5EF4-FFF2-40B4-BE49-F238E27FC236}">
                  <a16:creationId xmlns:a16="http://schemas.microsoft.com/office/drawing/2014/main" id="{C7458548-D58F-9368-792C-15DE75A9B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344" y="2492896"/>
              <a:ext cx="959016" cy="936104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4F54CD33-1929-424A-0CC5-BB31DAAE405D}"/>
                </a:ext>
              </a:extLst>
            </p:cNvPr>
            <p:cNvSpPr txBox="1"/>
            <p:nvPr/>
          </p:nvSpPr>
          <p:spPr>
            <a:xfrm>
              <a:off x="8768614" y="3352183"/>
              <a:ext cx="1567539" cy="1115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3200" b="1" dirty="0">
                  <a:solidFill>
                    <a:schemeClr val="bg1"/>
                  </a:solidFill>
                </a:rPr>
                <a:t>+7.5</a:t>
              </a:r>
              <a:r>
                <a:rPr lang="he-IL" sz="3200" b="1" dirty="0">
                  <a:solidFill>
                    <a:schemeClr val="bg1"/>
                  </a:solidFill>
                </a:rPr>
                <a:t>  </a:t>
              </a:r>
            </a:p>
            <a:p>
              <a:pPr algn="ctr" rtl="0"/>
              <a:r>
                <a:rPr lang="en-US" b="1" i="0" dirty="0">
                  <a:solidFill>
                    <a:schemeClr val="bg1"/>
                  </a:solidFill>
                  <a:effectLst/>
                  <a:latin typeface="Assistant" panose="00000500000000000000" pitchFamily="2" charset="-79"/>
                  <a:cs typeface="Assistant" panose="00000500000000000000" pitchFamily="2" charset="-79"/>
                </a:rPr>
                <a:t>months</a:t>
              </a:r>
              <a:endParaRPr lang="LID4096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B86F9ECA-4239-5760-B498-A3B8617BD569}"/>
              </a:ext>
            </a:extLst>
          </p:cNvPr>
          <p:cNvSpPr txBox="1"/>
          <p:nvPr/>
        </p:nvSpPr>
        <p:spPr>
          <a:xfrm>
            <a:off x="287336" y="6442962"/>
            <a:ext cx="28803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Central Bureau of Statistics</a:t>
            </a:r>
            <a:endParaRPr lang="he-IL" sz="1100" dirty="0"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286940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36268</TotalTime>
  <Words>686</Words>
  <Application>Microsoft Office PowerPoint</Application>
  <PresentationFormat>Widescreen</PresentationFormat>
  <Paragraphs>124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Assistant</vt:lpstr>
      <vt:lpstr>Calibri</vt:lpstr>
      <vt:lpstr>David</vt:lpstr>
      <vt:lpstr>Roboto</vt:lpstr>
      <vt:lpstr>Roboto </vt:lpstr>
      <vt:lpstr>Roboto Black</vt:lpstr>
      <vt:lpstr>Trebuchet MS</vt:lpstr>
      <vt:lpstr>Webdings</vt:lpstr>
      <vt:lpstr>Office Theme</vt:lpstr>
      <vt:lpstr>Israel Builders Association &amp; The Israeli Construction Sector  August 2023  Ziv Lazar, Economist ziv@acb.org.il</vt:lpstr>
      <vt:lpstr>The Israel Builders Association (IBA) </vt:lpstr>
      <vt:lpstr>The Israel Builders Association (IBA) </vt:lpstr>
      <vt:lpstr>Israel - Business and Macro Environment</vt:lpstr>
      <vt:lpstr>Israeli Construction Sector Size </vt:lpstr>
      <vt:lpstr>The Housing Sector in Numbers</vt:lpstr>
      <vt:lpstr>Government commitment to infrastructure spending</vt:lpstr>
      <vt:lpstr>Housing Starts and Housing Completions in 1,000 units</vt:lpstr>
      <vt:lpstr>Long Construction Times construction time per avg. housing unit in months </vt:lpstr>
      <vt:lpstr>The housing shortage:  Constant gap between supply and demand</vt:lpstr>
      <vt:lpstr>The housing market The cooling effect if interest rates</vt:lpstr>
      <vt:lpstr>Projected Market Growth Projected Israeli gross investment in construction by segment (US$ Billions, 2022 prices)</vt:lpstr>
      <vt:lpstr>Labor Force - Foreigners More than half of foreigners and from China</vt:lpstr>
      <vt:lpstr>Labor Force 70% Israelis, 22% Palestinians, 8% foreigners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סנסורים לפעילות בענף הבניה</dc:title>
  <dc:creator>Ziv Lazar</dc:creator>
  <cp:lastModifiedBy>Ziv Lazar</cp:lastModifiedBy>
  <cp:revision>608</cp:revision>
  <cp:lastPrinted>2023-01-02T12:33:15Z</cp:lastPrinted>
  <dcterms:created xsi:type="dcterms:W3CDTF">2012-01-31T09:35:40Z</dcterms:created>
  <dcterms:modified xsi:type="dcterms:W3CDTF">2024-05-28T09:26:14Z</dcterms:modified>
</cp:coreProperties>
</file>